
<file path=[Content_Types].xml><?xml version="1.0" encoding="utf-8"?>
<Types xmlns="http://schemas.openxmlformats.org/package/2006/content-types">
  <Default Extension="xml" ContentType="application/xml"/>
  <Default Extension="bmp" ContentType="image/bmp"/>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3" r:id="rId4"/>
  </p:sldMasterIdLst>
  <p:notesMasterIdLst>
    <p:notesMasterId r:id="rId53"/>
  </p:notesMasterIdLst>
  <p:handoutMasterIdLst>
    <p:handoutMasterId r:id="rId54"/>
  </p:handoutMasterIdLst>
  <p:sldIdLst>
    <p:sldId id="256" r:id="rId5"/>
    <p:sldId id="378" r:id="rId6"/>
    <p:sldId id="296" r:id="rId7"/>
    <p:sldId id="295" r:id="rId8"/>
    <p:sldId id="319" r:id="rId9"/>
    <p:sldId id="320" r:id="rId10"/>
    <p:sldId id="379" r:id="rId11"/>
    <p:sldId id="322" r:id="rId12"/>
    <p:sldId id="374" r:id="rId13"/>
    <p:sldId id="373" r:id="rId14"/>
    <p:sldId id="327" r:id="rId15"/>
    <p:sldId id="384" r:id="rId16"/>
    <p:sldId id="398" r:id="rId17"/>
    <p:sldId id="399" r:id="rId18"/>
    <p:sldId id="385" r:id="rId19"/>
    <p:sldId id="386" r:id="rId20"/>
    <p:sldId id="387" r:id="rId21"/>
    <p:sldId id="388" r:id="rId22"/>
    <p:sldId id="389" r:id="rId23"/>
    <p:sldId id="390" r:id="rId24"/>
    <p:sldId id="336" r:id="rId25"/>
    <p:sldId id="339" r:id="rId26"/>
    <p:sldId id="400" r:id="rId27"/>
    <p:sldId id="396" r:id="rId28"/>
    <p:sldId id="383" r:id="rId29"/>
    <p:sldId id="413" r:id="rId30"/>
    <p:sldId id="394" r:id="rId31"/>
    <p:sldId id="410" r:id="rId32"/>
    <p:sldId id="401" r:id="rId33"/>
    <p:sldId id="381" r:id="rId34"/>
    <p:sldId id="391" r:id="rId35"/>
    <p:sldId id="348" r:id="rId36"/>
    <p:sldId id="349" r:id="rId37"/>
    <p:sldId id="350" r:id="rId38"/>
    <p:sldId id="402" r:id="rId39"/>
    <p:sldId id="403" r:id="rId40"/>
    <p:sldId id="354" r:id="rId41"/>
    <p:sldId id="405" r:id="rId42"/>
    <p:sldId id="357" r:id="rId43"/>
    <p:sldId id="376" r:id="rId44"/>
    <p:sldId id="377" r:id="rId45"/>
    <p:sldId id="375" r:id="rId46"/>
    <p:sldId id="411" r:id="rId47"/>
    <p:sldId id="404" r:id="rId48"/>
    <p:sldId id="412" r:id="rId49"/>
    <p:sldId id="358" r:id="rId50"/>
    <p:sldId id="360" r:id="rId51"/>
    <p:sldId id="294" r:id="rId52"/>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7DF19105-734A-8F40-B82D-C65A564A747D}">
          <p14:sldIdLst>
            <p14:sldId id="256"/>
            <p14:sldId id="378"/>
            <p14:sldId id="296"/>
            <p14:sldId id="295"/>
            <p14:sldId id="319"/>
            <p14:sldId id="320"/>
            <p14:sldId id="379"/>
            <p14:sldId id="322"/>
            <p14:sldId id="374"/>
            <p14:sldId id="373"/>
            <p14:sldId id="327"/>
            <p14:sldId id="384"/>
          </p14:sldIdLst>
        </p14:section>
        <p14:section name="Scalability" id="{F2C6C16D-FD60-AB44-8ADB-05B58D945304}">
          <p14:sldIdLst>
            <p14:sldId id="398"/>
            <p14:sldId id="399"/>
            <p14:sldId id="385"/>
            <p14:sldId id="386"/>
            <p14:sldId id="387"/>
            <p14:sldId id="388"/>
            <p14:sldId id="389"/>
            <p14:sldId id="390"/>
            <p14:sldId id="336"/>
            <p14:sldId id="339"/>
            <p14:sldId id="400"/>
            <p14:sldId id="396"/>
            <p14:sldId id="383"/>
            <p14:sldId id="413"/>
            <p14:sldId id="394"/>
            <p14:sldId id="410"/>
            <p14:sldId id="401"/>
            <p14:sldId id="381"/>
            <p14:sldId id="391"/>
            <p14:sldId id="348"/>
            <p14:sldId id="349"/>
            <p14:sldId id="350"/>
            <p14:sldId id="402"/>
            <p14:sldId id="403"/>
            <p14:sldId id="354"/>
            <p14:sldId id="405"/>
            <p14:sldId id="357"/>
            <p14:sldId id="376"/>
            <p14:sldId id="377"/>
            <p14:sldId id="375"/>
            <p14:sldId id="411"/>
            <p14:sldId id="404"/>
            <p14:sldId id="412"/>
            <p14:sldId id="358"/>
            <p14:sldId id="360"/>
            <p14:sldId id="2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907D"/>
    <a:srgbClr val="AAB6A2"/>
    <a:srgbClr val="CCCCCC"/>
    <a:srgbClr val="C0C0C0"/>
    <a:srgbClr val="6699CC"/>
    <a:srgbClr val="275187"/>
    <a:srgbClr val="C1C1C1"/>
    <a:srgbClr val="C1C387"/>
    <a:srgbClr val="094E78"/>
    <a:srgbClr val="E6E6D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3" autoAdjust="0"/>
    <p:restoredTop sz="91981" autoAdjust="0"/>
  </p:normalViewPr>
  <p:slideViewPr>
    <p:cSldViewPr>
      <p:cViewPr varScale="1">
        <p:scale>
          <a:sx n="103" d="100"/>
          <a:sy n="103" d="100"/>
        </p:scale>
        <p:origin x="-96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576"/>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22C436D-428A-CA46-AFBF-EC5D57373987}" type="datetimeFigureOut">
              <a:rPr lang="en-US" smtClean="0"/>
              <a:t>8/19/15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99866EF-EA26-8846-9C1E-86F6ACCFADDD}" type="slidenum">
              <a:rPr lang="en-US" smtClean="0"/>
              <a:t>‹#›</a:t>
            </a:fld>
            <a:endParaRPr lang="en-US"/>
          </a:p>
        </p:txBody>
      </p:sp>
    </p:spTree>
    <p:extLst>
      <p:ext uri="{BB962C8B-B14F-4D97-AF65-F5344CB8AC3E}">
        <p14:creationId xmlns:p14="http://schemas.microsoft.com/office/powerpoint/2010/main" val="38244094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CD04750C-B326-3D4B-BA8A-D36760550A78}" type="datetime1">
              <a:rPr lang="en-US"/>
              <a:pPr>
                <a:defRPr/>
              </a:pPr>
              <a:t>8/19/15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6E890D2-F382-A242-AD82-A99D3CAE9EAB}" type="slidenum">
              <a:rPr lang="en-US"/>
              <a:pPr>
                <a:defRPr/>
              </a:pPr>
              <a:t>‹#›</a:t>
            </a:fld>
            <a:endParaRPr lang="en-US"/>
          </a:p>
        </p:txBody>
      </p:sp>
    </p:spTree>
    <p:extLst>
      <p:ext uri="{BB962C8B-B14F-4D97-AF65-F5344CB8AC3E}">
        <p14:creationId xmlns:p14="http://schemas.microsoft.com/office/powerpoint/2010/main" val="196875569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1200" b="1" kern="1200" dirty="0" smtClean="0">
                <a:solidFill>
                  <a:schemeClr val="tx1"/>
                </a:solidFill>
                <a:effectLst/>
                <a:latin typeface="+mn-lt"/>
                <a:ea typeface="ＭＳ Ｐゴシック" charset="0"/>
                <a:cs typeface="ＭＳ Ｐゴシック" charset="0"/>
              </a:rPr>
              <a:t>Tutorial structure   Aug 20  1pm</a:t>
            </a:r>
            <a:r>
              <a:rPr lang="en-US" sz="1200" b="1" kern="1200" baseline="0" dirty="0" smtClean="0">
                <a:solidFill>
                  <a:schemeClr val="tx1"/>
                </a:solidFill>
                <a:effectLst/>
                <a:latin typeface="+mn-lt"/>
                <a:ea typeface="ＭＳ Ｐゴシック" charset="0"/>
                <a:cs typeface="ＭＳ Ｐゴシック" charset="0"/>
              </a:rPr>
              <a:t> – 4pm</a:t>
            </a:r>
            <a:endParaRPr lang="en-US" sz="1200" b="1" kern="1200" dirty="0" smtClean="0">
              <a:solidFill>
                <a:schemeClr val="tx1"/>
              </a:solidFill>
              <a:effectLst/>
              <a:latin typeface="+mn-lt"/>
              <a:ea typeface="ＭＳ Ｐゴシック" charset="0"/>
              <a:cs typeface="ＭＳ Ｐゴシック" charset="0"/>
            </a:endParaRPr>
          </a:p>
          <a:p>
            <a:pPr hangingPunct="0"/>
            <a:r>
              <a:rPr lang="en-US" sz="1200" b="1" kern="1200" dirty="0" smtClean="0">
                <a:solidFill>
                  <a:schemeClr val="tx1"/>
                </a:solidFill>
                <a:effectLst/>
                <a:latin typeface="+mn-lt"/>
                <a:ea typeface="ＭＳ Ｐゴシック" charset="0"/>
                <a:cs typeface="ＭＳ Ｐゴシック" charset="0"/>
              </a:rPr>
              <a:t>Clinical NLP overview</a:t>
            </a:r>
          </a:p>
          <a:p>
            <a:pPr hangingPunct="0"/>
            <a:r>
              <a:rPr lang="en-US" sz="1200" kern="1200" dirty="0" smtClean="0">
                <a:solidFill>
                  <a:schemeClr val="tx1"/>
                </a:solidFill>
                <a:effectLst/>
                <a:latin typeface="+mn-lt"/>
                <a:ea typeface="ＭＳ Ｐゴシック" charset="0"/>
                <a:cs typeface="ＭＳ Ｐゴシック" charset="0"/>
              </a:rPr>
              <a:t>Participants will be introduced to the goals, tasks, and methods of text processing. Characteristics that distinguish clinical text from general language and complicate text processing will be outlined. </a:t>
            </a:r>
          </a:p>
          <a:p>
            <a:pPr hangingPunct="0"/>
            <a:r>
              <a:rPr lang="en-US" sz="1200" b="1" kern="1200" dirty="0" smtClean="0">
                <a:solidFill>
                  <a:schemeClr val="tx1"/>
                </a:solidFill>
                <a:effectLst/>
                <a:latin typeface="+mn-lt"/>
                <a:ea typeface="ＭＳ Ｐゴシック" charset="0"/>
                <a:cs typeface="ＭＳ Ｐゴシック" charset="0"/>
              </a:rPr>
              <a:t>Challenges of large scale NLP</a:t>
            </a:r>
          </a:p>
          <a:p>
            <a:pPr hangingPunct="0"/>
            <a:r>
              <a:rPr lang="en-US" sz="1200" kern="1200" dirty="0" smtClean="0">
                <a:solidFill>
                  <a:schemeClr val="tx1"/>
                </a:solidFill>
                <a:effectLst/>
                <a:latin typeface="+mn-lt"/>
                <a:ea typeface="ＭＳ Ｐゴシック" charset="0"/>
                <a:cs typeface="ＭＳ Ｐゴシック" charset="0"/>
              </a:rPr>
              <a:t>The time required to perform different NLP tasks will be presented. The logistics of storing, transporting, and processing will be discussed. The challenges of processing large amounts of data will be described. </a:t>
            </a:r>
          </a:p>
          <a:p>
            <a:pPr hangingPunct="0"/>
            <a:r>
              <a:rPr lang="en-US" sz="1200" b="1" kern="1200" dirty="0" smtClean="0">
                <a:solidFill>
                  <a:schemeClr val="tx1"/>
                </a:solidFill>
                <a:effectLst/>
                <a:latin typeface="+mn-lt"/>
                <a:ea typeface="ＭＳ Ｐゴシック" charset="0"/>
                <a:cs typeface="ＭＳ Ｐゴシック" charset="0"/>
              </a:rPr>
              <a:t>Scalable design</a:t>
            </a:r>
          </a:p>
          <a:p>
            <a:pPr hangingPunct="0"/>
            <a:r>
              <a:rPr lang="en-US" sz="1200" kern="1200" dirty="0" smtClean="0">
                <a:solidFill>
                  <a:schemeClr val="tx1"/>
                </a:solidFill>
                <a:effectLst/>
                <a:latin typeface="+mn-lt"/>
                <a:ea typeface="ＭＳ Ｐゴシック" charset="0"/>
                <a:cs typeface="ＭＳ Ｐゴシック" charset="0"/>
              </a:rPr>
              <a:t>Participants will be introduced to scalable design terminology, characteristics, and variety of approaches. The differences between synchronous and asynchronous processing will be described. </a:t>
            </a:r>
          </a:p>
          <a:p>
            <a:pPr hangingPunct="0"/>
            <a:r>
              <a:rPr lang="en-US" sz="1200" b="1" kern="1200" dirty="0" smtClean="0">
                <a:solidFill>
                  <a:schemeClr val="tx1"/>
                </a:solidFill>
                <a:effectLst/>
                <a:latin typeface="+mn-lt"/>
                <a:ea typeface="ＭＳ Ｐゴシック" charset="0"/>
                <a:cs typeface="ＭＳ Ｐゴシック" charset="0"/>
              </a:rPr>
              <a:t>Overview of tools</a:t>
            </a:r>
          </a:p>
          <a:p>
            <a:pPr hangingPunct="0"/>
            <a:r>
              <a:rPr lang="en-US" sz="1200" kern="1200" dirty="0" smtClean="0">
                <a:solidFill>
                  <a:schemeClr val="tx1"/>
                </a:solidFill>
                <a:effectLst/>
                <a:latin typeface="+mn-lt"/>
                <a:ea typeface="ＭＳ Ｐゴシック" charset="0"/>
                <a:cs typeface="ＭＳ Ｐゴシック" charset="0"/>
              </a:rPr>
              <a:t>Participants will have the ability to use several open-source tools as they are introduced and demonstrated. UIMA AS will be introduced along with a description of how it facilitates the creation of NLP pipelines. Jargon specific to UIMA will be presented and explained. Synchronous versus asynchronous processing with UIMA will be explained. The steps of configuring and deploying an asynchronous pipeline in UIMA will be discussed. Leo will then be introduced to demonstrate the convenience and efficiencies of configuring and launching pipelines programmatically. Leo capabilities will be demonstrated using examples. JAM monitoring capabilities and performance metrics will be described and the JAM user interface and reporting service will be demonstrated.</a:t>
            </a:r>
          </a:p>
          <a:p>
            <a:pPr hangingPunct="0"/>
            <a:r>
              <a:rPr lang="en-US" sz="1200" b="1" kern="1200" dirty="0" smtClean="0">
                <a:solidFill>
                  <a:schemeClr val="tx1"/>
                </a:solidFill>
                <a:effectLst/>
                <a:latin typeface="+mn-lt"/>
                <a:ea typeface="ＭＳ Ｐゴシック" charset="0"/>
                <a:cs typeface="ＭＳ Ｐゴシック" charset="0"/>
              </a:rPr>
              <a:t>Scalable deployment </a:t>
            </a:r>
          </a:p>
          <a:p>
            <a:pPr hangingPunct="0"/>
            <a:r>
              <a:rPr lang="en-US" sz="1200" kern="1200" dirty="0" smtClean="0">
                <a:solidFill>
                  <a:schemeClr val="tx1"/>
                </a:solidFill>
                <a:effectLst/>
                <a:latin typeface="+mn-lt"/>
                <a:ea typeface="ＭＳ Ｐゴシック" charset="0"/>
                <a:cs typeface="ＭＳ Ｐゴシック" charset="0"/>
              </a:rPr>
              <a:t>Participants will be walked through the steps of deploying an asynchronous pipeline.  The pipeline will be a representative example of a document classification task using several analytical components. Defining the input and output of the system along with how the modules interact will be demonstrated. Pipeline configuration and different deployment approaches will be presented. </a:t>
            </a:r>
          </a:p>
          <a:p>
            <a:pPr hangingPunct="0"/>
            <a:r>
              <a:rPr lang="en-US" sz="1200" b="1" kern="1200" dirty="0" smtClean="0">
                <a:solidFill>
                  <a:schemeClr val="tx1"/>
                </a:solidFill>
                <a:effectLst/>
                <a:latin typeface="+mn-lt"/>
                <a:ea typeface="ＭＳ Ｐゴシック" charset="0"/>
                <a:cs typeface="ＭＳ Ｐゴシック" charset="0"/>
              </a:rPr>
              <a:t>System monitoring </a:t>
            </a:r>
          </a:p>
          <a:p>
            <a:pPr hangingPunct="0"/>
            <a:r>
              <a:rPr lang="en-US" sz="1200" kern="1200" dirty="0" smtClean="0">
                <a:solidFill>
                  <a:schemeClr val="tx1"/>
                </a:solidFill>
                <a:effectLst/>
                <a:latin typeface="+mn-lt"/>
                <a:ea typeface="ＭＳ Ｐゴシック" charset="0"/>
                <a:cs typeface="ＭＳ Ｐゴシック" charset="0"/>
              </a:rPr>
              <a:t>Participants will be walked through the process of monitoring and analyzing performance characteristics of a deployed parallelized pipeline with JAM. The specific performance measures will be explained and discussed. Participants will be tasked to identify specific components that act as processing bottlenecks.</a:t>
            </a:r>
          </a:p>
          <a:p>
            <a:pPr hangingPunct="0"/>
            <a:r>
              <a:rPr lang="en-US" sz="1200" b="1" kern="1200" dirty="0" smtClean="0">
                <a:solidFill>
                  <a:schemeClr val="tx1"/>
                </a:solidFill>
                <a:effectLst/>
                <a:latin typeface="+mn-lt"/>
                <a:ea typeface="ＭＳ Ｐゴシック" charset="0"/>
                <a:cs typeface="ＭＳ Ｐゴシック" charset="0"/>
              </a:rPr>
              <a:t>System reconfiguration and optimization</a:t>
            </a:r>
          </a:p>
          <a:p>
            <a:pPr hangingPunct="0"/>
            <a:r>
              <a:rPr lang="en-US" sz="1200" kern="1200" dirty="0" smtClean="0">
                <a:solidFill>
                  <a:schemeClr val="tx1"/>
                </a:solidFill>
                <a:effectLst/>
                <a:latin typeface="+mn-lt"/>
                <a:ea typeface="ＭＳ Ｐゴシック" charset="0"/>
                <a:cs typeface="ＭＳ Ｐゴシック" charset="0"/>
              </a:rPr>
              <a:t>Participants will be walked through the steps of performance optimization using component and pipeline replication and alternate deployment approaches. Performance improvement will be measured to ensure bottlenecks are resolved. The iterative nature of performance optimization will be demonstrated.</a:t>
            </a:r>
          </a:p>
          <a:p>
            <a:pPr hangingPunct="0"/>
            <a:r>
              <a:rPr lang="en-US" sz="1200" b="1" kern="1200" dirty="0" smtClean="0">
                <a:solidFill>
                  <a:schemeClr val="tx1"/>
                </a:solidFill>
                <a:effectLst/>
                <a:latin typeface="+mn-lt"/>
                <a:ea typeface="ＭＳ Ｐゴシック" charset="0"/>
                <a:cs typeface="ＭＳ Ｐゴシック" charset="0"/>
              </a:rPr>
              <a:t>Specific educational goals</a:t>
            </a:r>
          </a:p>
          <a:p>
            <a:pPr hangingPunct="0"/>
            <a:r>
              <a:rPr lang="en-US" sz="1200" kern="1200" dirty="0" smtClean="0">
                <a:solidFill>
                  <a:schemeClr val="tx1"/>
                </a:solidFill>
                <a:effectLst/>
                <a:latin typeface="+mn-lt"/>
                <a:ea typeface="ＭＳ Ｐゴシック" charset="0"/>
                <a:cs typeface="ＭＳ Ｐゴシック" charset="0"/>
              </a:rPr>
              <a:t>At the end of the tutorial, participants will have:</a:t>
            </a:r>
          </a:p>
          <a:p>
            <a:pPr lvl="0" hangingPunct="0"/>
            <a:r>
              <a:rPr lang="en-US" sz="1200" kern="1200" dirty="0" smtClean="0">
                <a:solidFill>
                  <a:schemeClr val="tx1"/>
                </a:solidFill>
                <a:effectLst/>
                <a:latin typeface="+mn-lt"/>
                <a:ea typeface="ＭＳ Ｐゴシック" charset="0"/>
                <a:cs typeface="ＭＳ Ｐゴシック" charset="0"/>
              </a:rPr>
              <a:t>Understanding of the challenges of large-scale NLP</a:t>
            </a:r>
          </a:p>
          <a:p>
            <a:pPr lvl="0" hangingPunct="0"/>
            <a:r>
              <a:rPr lang="en-US" sz="1200" kern="1200" dirty="0" smtClean="0">
                <a:solidFill>
                  <a:schemeClr val="tx1"/>
                </a:solidFill>
                <a:effectLst/>
                <a:latin typeface="+mn-lt"/>
                <a:ea typeface="ＭＳ Ｐゴシック" charset="0"/>
                <a:cs typeface="ＭＳ Ｐゴシック" charset="0"/>
              </a:rPr>
              <a:t>Understanding of distributed processing architecture</a:t>
            </a:r>
          </a:p>
          <a:p>
            <a:pPr lvl="0" hangingPunct="0"/>
            <a:r>
              <a:rPr lang="en-US" sz="1200" kern="1200" dirty="0" smtClean="0">
                <a:solidFill>
                  <a:schemeClr val="tx1"/>
                </a:solidFill>
                <a:effectLst/>
                <a:latin typeface="+mn-lt"/>
                <a:ea typeface="ＭＳ Ｐゴシック" charset="0"/>
                <a:cs typeface="ＭＳ Ｐゴシック" charset="0"/>
              </a:rPr>
              <a:t>Ability to deploy a data processing pipeline in a distributed environment</a:t>
            </a:r>
          </a:p>
          <a:p>
            <a:pPr lvl="0" hangingPunct="0"/>
            <a:r>
              <a:rPr lang="en-US" sz="1200" kern="1200" dirty="0" smtClean="0">
                <a:solidFill>
                  <a:schemeClr val="tx1"/>
                </a:solidFill>
                <a:effectLst/>
                <a:latin typeface="+mn-lt"/>
                <a:ea typeface="ＭＳ Ｐゴシック" charset="0"/>
                <a:cs typeface="ＭＳ Ｐゴシック" charset="0"/>
              </a:rPr>
              <a:t>Familiarity with tools need for process monitoring</a:t>
            </a:r>
          </a:p>
          <a:p>
            <a:pPr lvl="0" hangingPunct="0"/>
            <a:r>
              <a:rPr lang="en-US" sz="1200" kern="1200" dirty="0" smtClean="0">
                <a:solidFill>
                  <a:schemeClr val="tx1"/>
                </a:solidFill>
                <a:effectLst/>
                <a:latin typeface="+mn-lt"/>
                <a:ea typeface="ＭＳ Ｐゴシック" charset="0"/>
                <a:cs typeface="ＭＳ Ｐゴシック" charset="0"/>
              </a:rPr>
              <a:t>Skills to recognize processing bottlenecks</a:t>
            </a:r>
          </a:p>
          <a:p>
            <a:pPr lvl="0" hangingPunct="0"/>
            <a:r>
              <a:rPr lang="en-US" sz="1200" kern="1200" dirty="0" smtClean="0">
                <a:solidFill>
                  <a:schemeClr val="tx1"/>
                </a:solidFill>
                <a:effectLst/>
                <a:latin typeface="+mn-lt"/>
                <a:ea typeface="ＭＳ Ｐゴシック" charset="0"/>
                <a:cs typeface="ＭＳ Ｐゴシック" charset="0"/>
              </a:rPr>
              <a:t>Understanding of approaches for performance optimization</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1</a:t>
            </a:fld>
            <a:endParaRPr lang="en-US"/>
          </a:p>
        </p:txBody>
      </p:sp>
    </p:spTree>
    <p:extLst>
      <p:ext uri="{BB962C8B-B14F-4D97-AF65-F5344CB8AC3E}">
        <p14:creationId xmlns:p14="http://schemas.microsoft.com/office/powerpoint/2010/main" val="656492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Scalability: Ability of the system to respond to growth, need for capacity.</a:t>
            </a:r>
          </a:p>
          <a:p>
            <a:r>
              <a:rPr lang="en-US" dirty="0" smtClean="0"/>
              <a:t>Since we live in the world of constraints,</a:t>
            </a:r>
            <a:r>
              <a:rPr lang="en-US" baseline="0" dirty="0" smtClean="0"/>
              <a:t> we need to be able to respond to the demands on development of new NLP system. It can be achieved by using reusable modules and packages.</a:t>
            </a:r>
          </a:p>
          <a:p>
            <a:endParaRPr lang="en-US" baseline="0" dirty="0" smtClean="0"/>
          </a:p>
          <a:p>
            <a:r>
              <a:rPr lang="en-US" baseline="0" dirty="0" smtClean="0"/>
              <a:t>Today we will introduce capabilities of a free source architecture that will allow you to deal with development constraints.</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14</a:t>
            </a:fld>
            <a:endParaRPr lang="en-US"/>
          </a:p>
        </p:txBody>
      </p:sp>
    </p:spTree>
    <p:extLst>
      <p:ext uri="{BB962C8B-B14F-4D97-AF65-F5344CB8AC3E}">
        <p14:creationId xmlns:p14="http://schemas.microsoft.com/office/powerpoint/2010/main" val="335540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tutorial is hands</a:t>
            </a:r>
            <a:r>
              <a:rPr lang="en-US" baseline="0" dirty="0" smtClean="0"/>
              <a:t> on, so we will be working with the following use case as an example of NLP application</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15</a:t>
            </a:fld>
            <a:endParaRPr lang="en-US"/>
          </a:p>
        </p:txBody>
      </p:sp>
    </p:spTree>
    <p:extLst>
      <p:ext uri="{BB962C8B-B14F-4D97-AF65-F5344CB8AC3E}">
        <p14:creationId xmlns:p14="http://schemas.microsoft.com/office/powerpoint/2010/main" val="241189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a:t>
            </a:r>
            <a:r>
              <a:rPr lang="en-US" baseline="0" dirty="0" smtClean="0"/>
              <a:t> example, we have already done the knowledge base acquisition step and decided on the following definitions:</a:t>
            </a:r>
          </a:p>
          <a:p>
            <a:r>
              <a:rPr lang="en-US" baseline="0" dirty="0" smtClean="0"/>
              <a:t>We plan to find mentions of alcohol using the following regex statements</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16</a:t>
            </a:fld>
            <a:endParaRPr lang="en-US"/>
          </a:p>
        </p:txBody>
      </p:sp>
    </p:spTree>
    <p:extLst>
      <p:ext uri="{BB962C8B-B14F-4D97-AF65-F5344CB8AC3E}">
        <p14:creationId xmlns:p14="http://schemas.microsoft.com/office/powerpoint/2010/main" val="3390422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classify mentions as “Current drinker” if alcohol related term</a:t>
            </a:r>
            <a:r>
              <a:rPr lang="en-US" baseline="0" dirty="0" smtClean="0"/>
              <a:t> is mentioned close to these keywords</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17</a:t>
            </a:fld>
            <a:endParaRPr lang="en-US"/>
          </a:p>
        </p:txBody>
      </p:sp>
    </p:spTree>
    <p:extLst>
      <p:ext uri="{BB962C8B-B14F-4D97-AF65-F5344CB8AC3E}">
        <p14:creationId xmlns:p14="http://schemas.microsoft.com/office/powerpoint/2010/main" val="294970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classify mentions as “Non-drinker” if alcohol related term</a:t>
            </a:r>
            <a:r>
              <a:rPr lang="en-US" baseline="0" dirty="0" smtClean="0"/>
              <a:t> is mentioned close to these keywords</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18</a:t>
            </a:fld>
            <a:endParaRPr lang="en-US"/>
          </a:p>
        </p:txBody>
      </p:sp>
    </p:spTree>
    <p:extLst>
      <p:ext uri="{BB962C8B-B14F-4D97-AF65-F5344CB8AC3E}">
        <p14:creationId xmlns:p14="http://schemas.microsoft.com/office/powerpoint/2010/main" val="607436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 will classify mentions as “Past drinker” if alcohol related term</a:t>
            </a:r>
            <a:r>
              <a:rPr lang="en-US" baseline="0" dirty="0" smtClean="0"/>
              <a:t> is mentioned close to these keywords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19</a:t>
            </a:fld>
            <a:endParaRPr lang="en-US"/>
          </a:p>
        </p:txBody>
      </p:sp>
    </p:spTree>
    <p:extLst>
      <p:ext uri="{BB962C8B-B14F-4D97-AF65-F5344CB8AC3E}">
        <p14:creationId xmlns:p14="http://schemas.microsoft.com/office/powerpoint/2010/main" val="3466869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an alcohol related term</a:t>
            </a:r>
            <a:r>
              <a:rPr lang="en-US" baseline="0" dirty="0" smtClean="0"/>
              <a:t> is mentioned close to these keywords, we will assume that it was an unrelated mention and ignore it.</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20</a:t>
            </a:fld>
            <a:endParaRPr lang="en-US"/>
          </a:p>
        </p:txBody>
      </p:sp>
    </p:spTree>
    <p:extLst>
      <p:ext uri="{BB962C8B-B14F-4D97-AF65-F5344CB8AC3E}">
        <p14:creationId xmlns:p14="http://schemas.microsoft.com/office/powerpoint/2010/main" val="2771677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using the described</a:t>
            </a:r>
            <a:r>
              <a:rPr lang="en-US" baseline="0" dirty="0" smtClean="0"/>
              <a:t> knowledge base we have designed the following pipeline.</a:t>
            </a:r>
          </a:p>
          <a:p>
            <a:endParaRPr lang="en-US" baseline="0" dirty="0" smtClean="0"/>
          </a:p>
          <a:p>
            <a:r>
              <a:rPr lang="en-US" baseline="0" dirty="0" smtClean="0"/>
              <a:t>The system has multiple steps – reader, </a:t>
            </a:r>
          </a:p>
          <a:p>
            <a:r>
              <a:rPr lang="en-US" baseline="0" dirty="0" smtClean="0"/>
              <a:t>Lets first test that we can all run it</a:t>
            </a:r>
          </a:p>
          <a:p>
            <a:endParaRPr lang="en-US" baseline="0" dirty="0" smtClean="0"/>
          </a:p>
          <a:p>
            <a:r>
              <a:rPr lang="en-US" baseline="0" dirty="0" smtClean="0"/>
              <a:t>Make sure Broker and Jam are </a:t>
            </a:r>
            <a:r>
              <a:rPr lang="en-US" baseline="0" dirty="0" smtClean="0"/>
              <a:t>configured</a:t>
            </a:r>
          </a:p>
          <a:p>
            <a:endParaRPr lang="en-US" baseline="0" dirty="0" smtClean="0"/>
          </a:p>
          <a:p>
            <a:r>
              <a:rPr lang="en-US" baseline="0" dirty="0" smtClean="0"/>
              <a:t>Fix IP in the VM ﻿-</a:t>
            </a:r>
            <a:r>
              <a:rPr lang="en-US" baseline="0" dirty="0" err="1" smtClean="0"/>
              <a:t>Djava.rmi.server.hostname</a:t>
            </a:r>
            <a:r>
              <a:rPr lang="en-US" baseline="0" dirty="0" smtClean="0"/>
              <a:t>=192.168.1.6</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21</a:t>
            </a:fld>
            <a:endParaRPr lang="en-US"/>
          </a:p>
        </p:txBody>
      </p:sp>
    </p:spTree>
    <p:extLst>
      <p:ext uri="{BB962C8B-B14F-4D97-AF65-F5344CB8AC3E}">
        <p14:creationId xmlns:p14="http://schemas.microsoft.com/office/powerpoint/2010/main" val="3972314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1 includes running a simple pipeline.</a:t>
            </a:r>
            <a:r>
              <a:rPr lang="en-US" baseline="0" dirty="0" smtClean="0"/>
              <a:t> The task mostly ensures that everyone is able to open the VM and can connect to the router. Introduction to Leo pipeline.</a:t>
            </a:r>
          </a:p>
          <a:p>
            <a:endParaRPr lang="en-US" baseline="0" dirty="0" smtClean="0"/>
          </a:p>
          <a:p>
            <a:r>
              <a:rPr lang="en-US" baseline="0" dirty="0" smtClean="0"/>
              <a:t>Scalability of development requires:</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22</a:t>
            </a:fld>
            <a:endParaRPr lang="en-US"/>
          </a:p>
        </p:txBody>
      </p:sp>
    </p:spTree>
    <p:extLst>
      <p:ext uri="{BB962C8B-B14F-4D97-AF65-F5344CB8AC3E}">
        <p14:creationId xmlns:p14="http://schemas.microsoft.com/office/powerpoint/2010/main" val="2600229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Community support includes additional tools that support development</a:t>
            </a:r>
            <a:r>
              <a:rPr lang="en-US" baseline="0" dirty="0" smtClean="0"/>
              <a:t> – annotation, process monitoring, data storage</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23</a:t>
            </a:fld>
            <a:endParaRPr lang="en-US"/>
          </a:p>
        </p:txBody>
      </p:sp>
    </p:spTree>
    <p:extLst>
      <p:ext uri="{BB962C8B-B14F-4D97-AF65-F5344CB8AC3E}">
        <p14:creationId xmlns:p14="http://schemas.microsoft.com/office/powerpoint/2010/main" val="25149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09C8250-947C-E147-A9C6-D43103B44C6F}" type="slidenum">
              <a:rPr lang="en-US" sz="1200"/>
              <a:pPr/>
              <a:t>2</a:t>
            </a:fld>
            <a:endParaRPr lang="en-US" sz="1200"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eaLnBrk="1" hangingPunct="1">
              <a:defRPr/>
            </a:pPr>
            <a:r>
              <a:rPr lang="en-US" sz="2400" kern="1200" dirty="0" smtClean="0">
                <a:solidFill>
                  <a:schemeClr val="tx1"/>
                </a:solidFill>
                <a:latin typeface="Constantia" charset="0"/>
                <a:ea typeface="ＭＳ Ｐゴシック" charset="0"/>
                <a:cs typeface="ＭＳ Ｐゴシック" charset="0"/>
              </a:rPr>
              <a:t>Having a strong architecture is a key</a:t>
            </a:r>
            <a:r>
              <a:rPr lang="en-US" sz="2400" kern="1200" baseline="0" dirty="0" smtClean="0">
                <a:solidFill>
                  <a:schemeClr val="tx1"/>
                </a:solidFill>
                <a:latin typeface="Constantia" charset="0"/>
                <a:ea typeface="ＭＳ Ｐゴシック" charset="0"/>
                <a:cs typeface="ＭＳ Ｐゴシック" charset="0"/>
              </a:rPr>
              <a:t> to successful development</a:t>
            </a:r>
            <a:endParaRPr lang="en-US" sz="2400" kern="1200" dirty="0" smtClean="0">
              <a:solidFill>
                <a:schemeClr val="tx1"/>
              </a:solidFill>
              <a:latin typeface="Constantia" charset="0"/>
              <a:ea typeface="ＭＳ Ｐゴシック" charset="0"/>
              <a:cs typeface="ＭＳ Ｐゴシック" charset="0"/>
            </a:endParaRPr>
          </a:p>
          <a:p>
            <a:pPr eaLnBrk="1" hangingPunct="1">
              <a:defRPr/>
            </a:pPr>
            <a:endParaRPr lang="en-US" sz="2400" kern="1200" dirty="0" smtClean="0">
              <a:solidFill>
                <a:schemeClr val="tx1"/>
              </a:solidFill>
              <a:latin typeface="Constantia" charset="0"/>
              <a:ea typeface="ＭＳ Ｐゴシック" charset="0"/>
              <a:cs typeface="ＭＳ Ｐゴシック" charset="0"/>
            </a:endParaRPr>
          </a:p>
          <a:p>
            <a:pPr eaLnBrk="1" hangingPunct="1">
              <a:defRPr/>
            </a:pPr>
            <a:r>
              <a:rPr lang="en-US" sz="2400" kern="1200" dirty="0" smtClean="0">
                <a:solidFill>
                  <a:schemeClr val="tx1"/>
                </a:solidFill>
                <a:latin typeface="Constantia" charset="0"/>
                <a:ea typeface="ＭＳ Ｐゴシック" charset="0"/>
                <a:cs typeface="ＭＳ Ｐゴシック" charset="0"/>
              </a:rPr>
              <a:t>Reusable logic modules </a:t>
            </a:r>
          </a:p>
          <a:p>
            <a:pPr eaLnBrk="1" hangingPunct="1">
              <a:defRPr/>
            </a:pPr>
            <a:r>
              <a:rPr lang="en-US" sz="2400" kern="1200" dirty="0" smtClean="0">
                <a:solidFill>
                  <a:schemeClr val="tx1"/>
                </a:solidFill>
                <a:latin typeface="Constantia" charset="0"/>
                <a:ea typeface="ＭＳ Ｐゴシック" charset="0"/>
                <a:cs typeface="ＭＳ Ｐゴシック" charset="0"/>
              </a:rPr>
              <a:t>Logic from other platforms can be easily incorporated</a:t>
            </a:r>
          </a:p>
          <a:p>
            <a:pPr eaLnBrk="1" hangingPunct="1">
              <a:defRPr/>
            </a:pPr>
            <a:r>
              <a:rPr lang="en-US" sz="2400" kern="1200" dirty="0" smtClean="0">
                <a:solidFill>
                  <a:schemeClr val="tx1"/>
                </a:solidFill>
                <a:latin typeface="Constantia" charset="0"/>
                <a:ea typeface="ＭＳ Ｐゴシック" charset="0"/>
                <a:cs typeface="ＭＳ Ｐゴシック" charset="0"/>
              </a:rPr>
              <a:t>Organized pipelines of modules</a:t>
            </a:r>
          </a:p>
          <a:p>
            <a:pPr eaLnBrk="1" hangingPunct="1">
              <a:defRPr/>
            </a:pPr>
            <a:r>
              <a:rPr lang="en-US" sz="2400" kern="1200" dirty="0" smtClean="0">
                <a:solidFill>
                  <a:schemeClr val="tx1"/>
                </a:solidFill>
                <a:latin typeface="Constantia" charset="0"/>
                <a:ea typeface="ＭＳ Ｐゴシック" charset="0"/>
                <a:cs typeface="ＭＳ Ｐゴシック" charset="0"/>
              </a:rPr>
              <a:t>Common infrastructure</a:t>
            </a:r>
          </a:p>
          <a:p>
            <a:pPr lvl="1" eaLnBrk="1" hangingPunct="1">
              <a:defRPr/>
            </a:pPr>
            <a:r>
              <a:rPr lang="en-US" sz="2400" dirty="0" smtClean="0">
                <a:latin typeface="Constantia" charset="0"/>
              </a:rPr>
              <a:t>Serialization and Transport of Data</a:t>
            </a:r>
          </a:p>
          <a:p>
            <a:pPr lvl="1" eaLnBrk="1" hangingPunct="1">
              <a:defRPr/>
            </a:pPr>
            <a:r>
              <a:rPr lang="en-US" sz="2400" dirty="0" smtClean="0">
                <a:latin typeface="Constantia" charset="0"/>
              </a:rPr>
              <a:t>Metadata Storage and Indexing</a:t>
            </a:r>
          </a:p>
          <a:p>
            <a:pPr eaLnBrk="1" hangingPunct="1">
              <a:defRPr/>
            </a:pPr>
            <a:r>
              <a:rPr lang="en-US" sz="2400" kern="1200" dirty="0" smtClean="0">
                <a:solidFill>
                  <a:schemeClr val="tx1"/>
                </a:solidFill>
                <a:latin typeface="Constantia" charset="0"/>
                <a:ea typeface="ＭＳ Ｐゴシック" charset="0"/>
                <a:cs typeface="ＭＳ Ｐゴシック" charset="0"/>
              </a:rPr>
              <a:t>Community support</a:t>
            </a:r>
          </a:p>
          <a:p>
            <a:pPr eaLnBrk="1" hangingPunct="1">
              <a:defRPr/>
            </a:pPr>
            <a:r>
              <a:rPr lang="en-US" sz="2400" kern="1200" dirty="0" smtClean="0">
                <a:solidFill>
                  <a:schemeClr val="tx1"/>
                </a:solidFill>
                <a:latin typeface="Constantia" charset="0"/>
                <a:ea typeface="ＭＳ Ｐゴシック" charset="0"/>
                <a:cs typeface="ＭＳ Ｐゴシック" charset="0"/>
              </a:rPr>
              <a:t>Asynchronous Scale Out (UIMA-AS)</a:t>
            </a:r>
          </a:p>
          <a:p>
            <a:pPr marL="0" indent="0" eaLnBrk="1" hangingPunct="1">
              <a:buFont typeface="Arial" charset="0"/>
              <a:buNone/>
              <a:defRPr/>
            </a:pPr>
            <a:r>
              <a:rPr lang="en-US" sz="2400" kern="1200" dirty="0" smtClean="0">
                <a:solidFill>
                  <a:schemeClr val="tx1"/>
                </a:solidFill>
                <a:latin typeface="Constantia" charset="0"/>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24</a:t>
            </a:fld>
            <a:endParaRPr lang="en-US"/>
          </a:p>
        </p:txBody>
      </p:sp>
    </p:spTree>
    <p:extLst>
      <p:ext uri="{BB962C8B-B14F-4D97-AF65-F5344CB8AC3E}">
        <p14:creationId xmlns:p14="http://schemas.microsoft.com/office/powerpoint/2010/main" val="2975044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rPr>
              <a:t>Leo </a:t>
            </a:r>
            <a:r>
              <a:rPr lang="en-US" dirty="0">
                <a:latin typeface="Calibri" charset="0"/>
              </a:rPr>
              <a:t>enables the following</a:t>
            </a:r>
            <a:r>
              <a:rPr lang="en-US" dirty="0" smtClean="0">
                <a:latin typeface="Calibri" charset="0"/>
              </a:rPr>
              <a:t>…</a:t>
            </a:r>
          </a:p>
          <a:p>
            <a:pPr eaLnBrk="1" hangingPunct="1">
              <a:spcBef>
                <a:spcPct val="0"/>
              </a:spcBef>
            </a:pPr>
            <a:endParaRPr lang="en-US" dirty="0" smtClean="0">
              <a:latin typeface="Calibri" charset="0"/>
            </a:endParaRPr>
          </a:p>
          <a:p>
            <a:r>
              <a:rPr lang="en-US" dirty="0" smtClean="0"/>
              <a:t>Scalable development</a:t>
            </a:r>
          </a:p>
          <a:p>
            <a:pPr lvl="1"/>
            <a:r>
              <a:rPr lang="en-US" dirty="0" smtClean="0"/>
              <a:t>Reusable components</a:t>
            </a:r>
          </a:p>
          <a:p>
            <a:pPr lvl="1"/>
            <a:r>
              <a:rPr lang="en-US" dirty="0" smtClean="0"/>
              <a:t>Standard design, development process, so easy to pick up</a:t>
            </a:r>
          </a:p>
          <a:p>
            <a:pPr lvl="1"/>
            <a:endParaRPr lang="en-US" dirty="0" smtClean="0"/>
          </a:p>
          <a:p>
            <a:pPr lvl="1"/>
            <a:r>
              <a:rPr lang="en-US" dirty="0" smtClean="0"/>
              <a:t>As</a:t>
            </a:r>
            <a:r>
              <a:rPr lang="en-US" baseline="0" dirty="0" smtClean="0"/>
              <a:t> easy to make a simple to process 100 documents as 100 million documents</a:t>
            </a:r>
            <a:endParaRPr lang="en-US" dirty="0" smtClean="0"/>
          </a:p>
          <a:p>
            <a:pPr eaLnBrk="1" hangingPunct="1">
              <a:spcBef>
                <a:spcPct val="0"/>
              </a:spcBef>
            </a:pPr>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B83F946-A1CB-3641-901D-7C798DCA5764}" type="slidenum">
              <a:rPr lang="en-US" sz="1200"/>
              <a:pPr eaLnBrk="1" hangingPunct="1"/>
              <a:t>25</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latin typeface="Calibri" charset="0"/>
              </a:rPr>
              <a:t>And that’s how Leo solves</a:t>
            </a:r>
            <a:r>
              <a:rPr lang="en-US" baseline="0" dirty="0" smtClean="0">
                <a:latin typeface="Calibri" charset="0"/>
              </a:rPr>
              <a:t> our scalability issues</a:t>
            </a: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26</a:t>
            </a:fld>
            <a:endParaRPr lang="en-US"/>
          </a:p>
        </p:txBody>
      </p:sp>
    </p:spTree>
    <p:extLst>
      <p:ext uri="{BB962C8B-B14F-4D97-AF65-F5344CB8AC3E}">
        <p14:creationId xmlns:p14="http://schemas.microsoft.com/office/powerpoint/2010/main" val="2860883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Leo</a:t>
            </a:r>
            <a:r>
              <a:rPr lang="en-US" baseline="0" dirty="0" smtClean="0"/>
              <a:t> , additional tools that we have developed help us to speed up the process of development and deployment of NLP solutions.</a:t>
            </a:r>
          </a:p>
          <a:p>
            <a:endParaRPr lang="en-US" baseline="0" dirty="0" smtClean="0"/>
          </a:p>
          <a:p>
            <a:endParaRPr lang="en-US" baseline="0" dirty="0" smtClean="0"/>
          </a:p>
          <a:p>
            <a:r>
              <a:rPr lang="en-US" baseline="0" dirty="0" smtClean="0"/>
              <a:t>We will talk about UIMA AS capabilities </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27</a:t>
            </a:fld>
            <a:endParaRPr lang="en-US"/>
          </a:p>
        </p:txBody>
      </p:sp>
    </p:spTree>
    <p:extLst>
      <p:ext uri="{BB962C8B-B14F-4D97-AF65-F5344CB8AC3E}">
        <p14:creationId xmlns:p14="http://schemas.microsoft.com/office/powerpoint/2010/main" val="123996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Times New Roman" charset="0"/>
                <a:cs typeface="Times New Roman" charset="0"/>
              </a:rPr>
              <a:t>JAM – JMX Analysis Module – measures the performance of our NLP systems and allows us to identify bottlenecks.  We can then reconfigure NLP pipelines for better throughput.</a:t>
            </a:r>
          </a:p>
          <a:p>
            <a:pPr eaLnBrk="1" hangingPunct="1">
              <a:spcBef>
                <a:spcPct val="0"/>
              </a:spcBef>
            </a:pPr>
            <a:endParaRPr lang="en-US" dirty="0">
              <a:latin typeface="Times New Roman" charset="0"/>
              <a:cs typeface="Times New Roman" charset="0"/>
            </a:endParaRPr>
          </a:p>
          <a:p>
            <a:pPr eaLnBrk="1" hangingPunct="1">
              <a:spcBef>
                <a:spcPct val="0"/>
              </a:spcBef>
            </a:pPr>
            <a:r>
              <a:rPr lang="en-US" dirty="0">
                <a:latin typeface="Times New Roman" charset="0"/>
                <a:cs typeface="Times New Roman" charset="0"/>
              </a:rPr>
              <a:t>JAM:</a:t>
            </a:r>
          </a:p>
          <a:p>
            <a:pPr eaLnBrk="1" hangingPunct="1">
              <a:spcBef>
                <a:spcPct val="0"/>
              </a:spcBef>
            </a:pPr>
            <a:r>
              <a:rPr lang="en-US" dirty="0">
                <a:latin typeface="Times New Roman" charset="0"/>
                <a:cs typeface="Times New Roman" charset="0"/>
              </a:rPr>
              <a:t>Aggregate and Module-specific Statistics</a:t>
            </a:r>
          </a:p>
          <a:p>
            <a:pPr eaLnBrk="1" hangingPunct="1">
              <a:spcBef>
                <a:spcPct val="0"/>
              </a:spcBef>
            </a:pPr>
            <a:r>
              <a:rPr lang="en-US" dirty="0">
                <a:latin typeface="Times New Roman" charset="0"/>
                <a:cs typeface="Times New Roman" charset="0"/>
              </a:rPr>
              <a:t>Gathers real-time and Compare Over Time </a:t>
            </a:r>
          </a:p>
          <a:p>
            <a:pPr eaLnBrk="1" hangingPunct="1">
              <a:spcBef>
                <a:spcPct val="0"/>
              </a:spcBef>
            </a:pPr>
            <a:r>
              <a:rPr lang="en-US" dirty="0">
                <a:latin typeface="Times New Roman" charset="0"/>
                <a:cs typeface="Times New Roman" charset="0"/>
              </a:rPr>
              <a:t>Standard WAR deployment</a:t>
            </a:r>
          </a:p>
          <a:p>
            <a:pPr eaLnBrk="1" hangingPunct="1">
              <a:spcBef>
                <a:spcPct val="0"/>
              </a:spcBef>
            </a:pPr>
            <a:r>
              <a:rPr lang="en-US" dirty="0">
                <a:latin typeface="Times New Roman" charset="0"/>
                <a:cs typeface="Times New Roman" charset="0"/>
              </a:rPr>
              <a:t>Web User </a:t>
            </a:r>
            <a:r>
              <a:rPr lang="en-US" dirty="0" smtClean="0">
                <a:latin typeface="Times New Roman" charset="0"/>
                <a:cs typeface="Times New Roman" charset="0"/>
              </a:rPr>
              <a:t>Interface</a:t>
            </a:r>
          </a:p>
          <a:p>
            <a:pPr eaLnBrk="1" hangingPunct="1">
              <a:spcBef>
                <a:spcPct val="0"/>
              </a:spcBef>
            </a:pPr>
            <a:endParaRPr lang="en-US" dirty="0" smtClean="0">
              <a:latin typeface="Times New Roman" charset="0"/>
              <a:cs typeface="Times New Roman" charset="0"/>
            </a:endParaRPr>
          </a:p>
          <a:p>
            <a:pPr eaLnBrk="1" hangingPunct="1">
              <a:spcBef>
                <a:spcPct val="0"/>
              </a:spcBef>
            </a:pPr>
            <a:endParaRPr lang="en-US" dirty="0">
              <a:latin typeface="Times New Roman" charset="0"/>
              <a:cs typeface="Times New Roman" charset="0"/>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173C4C-22B0-F944-B596-C087691D9C6B}" type="slidenum">
              <a:rPr lang="en-US" sz="1200"/>
              <a:pPr eaLnBrk="1" hangingPunct="1"/>
              <a:t>28</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Optimization of pipeline relies on additional tools</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29</a:t>
            </a:fld>
            <a:endParaRPr lang="en-US"/>
          </a:p>
        </p:txBody>
      </p:sp>
    </p:spTree>
    <p:extLst>
      <p:ext uri="{BB962C8B-B14F-4D97-AF65-F5344CB8AC3E}">
        <p14:creationId xmlns:p14="http://schemas.microsoft.com/office/powerpoint/2010/main" val="2600229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Scalability: Ability of the system to respond to growth, need for capacity.</a:t>
            </a:r>
          </a:p>
          <a:p>
            <a:r>
              <a:rPr lang="en-US" dirty="0" smtClean="0"/>
              <a:t>Once we</a:t>
            </a:r>
            <a:r>
              <a:rPr lang="en-US" baseline="0" dirty="0" smtClean="0"/>
              <a:t> design a system, it has to be applied on a large set of documents. Scalability of processing has to be addressed.</a:t>
            </a:r>
          </a:p>
          <a:p>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30</a:t>
            </a:fld>
            <a:endParaRPr lang="en-US"/>
          </a:p>
        </p:txBody>
      </p:sp>
    </p:spTree>
    <p:extLst>
      <p:ext uri="{BB962C8B-B14F-4D97-AF65-F5344CB8AC3E}">
        <p14:creationId xmlns:p14="http://schemas.microsoft.com/office/powerpoint/2010/main" val="3355400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have to process a huge number of possible documents, several break points become</a:t>
            </a:r>
            <a:r>
              <a:rPr lang="en-US" baseline="0" dirty="0" smtClean="0"/>
              <a:t> evident</a:t>
            </a:r>
            <a:r>
              <a:rPr lang="en-US" dirty="0" smtClean="0"/>
              <a:t>;</a:t>
            </a:r>
          </a:p>
          <a:p>
            <a:endParaRPr lang="en-US" dirty="0" smtClean="0"/>
          </a:p>
          <a:p>
            <a:endParaRPr lang="en-US" dirty="0" smtClean="0"/>
          </a:p>
          <a:p>
            <a:r>
              <a:rPr lang="en-US" dirty="0" smtClean="0"/>
              <a:t>DB</a:t>
            </a:r>
            <a:r>
              <a:rPr lang="en-US" baseline="0" dirty="0" smtClean="0"/>
              <a:t> timeouts</a:t>
            </a:r>
          </a:p>
          <a:p>
            <a:r>
              <a:rPr lang="en-US" baseline="0" dirty="0" smtClean="0"/>
              <a:t>limits of file systems (large number of files in windows folders)</a:t>
            </a:r>
          </a:p>
          <a:p>
            <a:r>
              <a:rPr lang="en-US" baseline="0" dirty="0" smtClean="0"/>
              <a:t>bottlenecks in processing, SQL – fast, R&amp;P like Regex, fast but specific – manually intensive to create, CM like </a:t>
            </a:r>
            <a:r>
              <a:rPr lang="en-US" baseline="0" dirty="0" err="1" smtClean="0"/>
              <a:t>Metamap</a:t>
            </a:r>
            <a:r>
              <a:rPr lang="en-US" baseline="0" dirty="0" smtClean="0"/>
              <a:t> or </a:t>
            </a:r>
            <a:r>
              <a:rPr lang="en-US" baseline="0" dirty="0" err="1" smtClean="0"/>
              <a:t>cTAKES</a:t>
            </a:r>
            <a:r>
              <a:rPr lang="en-US" baseline="0" dirty="0" smtClean="0"/>
              <a:t> slow, more general</a:t>
            </a:r>
          </a:p>
          <a:p>
            <a:r>
              <a:rPr lang="en-US" baseline="0" dirty="0" smtClean="0"/>
              <a:t>I/O processing, number of files, size of files, DB inserts</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31</a:t>
            </a:fld>
            <a:endParaRPr lang="en-US"/>
          </a:p>
        </p:txBody>
      </p:sp>
    </p:spTree>
    <p:extLst>
      <p:ext uri="{BB962C8B-B14F-4D97-AF65-F5344CB8AC3E}">
        <p14:creationId xmlns:p14="http://schemas.microsoft.com/office/powerpoint/2010/main" val="412368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latin typeface="Calibri" charset="0"/>
              </a:rPr>
              <a:t>Our team evaluated various platforms, including the possibility of writing our own, and eventually chose UIMA.</a:t>
            </a:r>
          </a:p>
          <a:p>
            <a:pPr eaLnBrk="1" hangingPunct="1">
              <a:spcBef>
                <a:spcPct val="0"/>
              </a:spcBef>
            </a:pPr>
            <a:r>
              <a:rPr lang="en-US" dirty="0" smtClean="0">
                <a:latin typeface="Calibri" charset="0"/>
              </a:rPr>
              <a:t>These are a list of benefits that UIMA provides from our point of view.</a:t>
            </a:r>
          </a:p>
          <a:p>
            <a:pPr eaLnBrk="1" hangingPunct="1">
              <a:spcBef>
                <a:spcPct val="0"/>
              </a:spcBef>
            </a:pPr>
            <a:endParaRPr lang="en-US" dirty="0" smtClean="0">
              <a:latin typeface="Calibri" charset="0"/>
            </a:endParaRPr>
          </a:p>
          <a:p>
            <a:pPr eaLnBrk="1" hangingPunct="1">
              <a:spcBef>
                <a:spcPct val="0"/>
              </a:spcBef>
            </a:pPr>
            <a:r>
              <a:rPr lang="en-US" dirty="0" smtClean="0">
                <a:latin typeface="Calibri" charset="0"/>
              </a:rPr>
              <a:t>It is an enterprise platform, though, so adoption in the VA research community was low. Our goal was to increase adoption.</a:t>
            </a:r>
          </a:p>
          <a:p>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34</a:t>
            </a:fld>
            <a:endParaRPr lang="en-US"/>
          </a:p>
        </p:txBody>
      </p:sp>
    </p:spTree>
    <p:extLst>
      <p:ext uri="{BB962C8B-B14F-4D97-AF65-F5344CB8AC3E}">
        <p14:creationId xmlns:p14="http://schemas.microsoft.com/office/powerpoint/2010/main" val="2047687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if the pipeline is too slow. If each document takes 250+500+1000 = 1,750 </a:t>
            </a:r>
            <a:r>
              <a:rPr lang="en-US" baseline="0" dirty="0" err="1" smtClean="0"/>
              <a:t>ms</a:t>
            </a:r>
            <a:r>
              <a:rPr lang="en-US" baseline="0" dirty="0" smtClean="0"/>
              <a:t> + overhead =&gt; ~ 1 min for 34 documents</a:t>
            </a:r>
          </a:p>
          <a:p>
            <a:endParaRPr lang="en-US" baseline="0" dirty="0" smtClean="0"/>
          </a:p>
          <a:p>
            <a:r>
              <a:rPr lang="en-US" baseline="0" dirty="0" smtClean="0"/>
              <a:t>Presenter to run the pipeline and show the console</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Everyone, open the </a:t>
            </a:r>
            <a:r>
              <a:rPr lang="en-US" dirty="0" err="1" smtClean="0"/>
              <a:t>configs</a:t>
            </a:r>
            <a:r>
              <a:rPr lang="en-US" dirty="0" smtClean="0"/>
              <a:t> and check</a:t>
            </a:r>
            <a:r>
              <a:rPr lang="en-US" baseline="0" dirty="0" smtClean="0"/>
              <a:t> make sure your Broker and JAM IP addresses are set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35</a:t>
            </a:fld>
            <a:endParaRPr lang="en-US"/>
          </a:p>
        </p:txBody>
      </p:sp>
    </p:spTree>
    <p:extLst>
      <p:ext uri="{BB962C8B-B14F-4D97-AF65-F5344CB8AC3E}">
        <p14:creationId xmlns:p14="http://schemas.microsoft.com/office/powerpoint/2010/main" val="513128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ct val="0"/>
              </a:spcBef>
            </a:pPr>
            <a:r>
              <a:rPr lang="en-US" sz="1200" dirty="0" smtClean="0">
                <a:latin typeface="Calibri" charset="0"/>
              </a:rPr>
              <a:t>The Department of Veterans Affairs (VA) is:   1) the largest health care / mental health care system in the United States  2) care to approximately 6 million veterans at over 1,400 points of care each year</a:t>
            </a:r>
            <a:r>
              <a:rPr lang="en-US" sz="1200" baseline="0" dirty="0" smtClean="0">
                <a:latin typeface="Calibri" charset="0"/>
              </a:rPr>
              <a:t> </a:t>
            </a:r>
            <a:r>
              <a:rPr lang="en-US" sz="1200" dirty="0" smtClean="0">
                <a:latin typeface="Calibri" charset="0"/>
              </a:rPr>
              <a:t>and records for more than 20 million patients (for both living and deceased veterans).</a:t>
            </a:r>
          </a:p>
          <a:p>
            <a:pPr eaLnBrk="1" hangingPunct="1">
              <a:lnSpc>
                <a:spcPct val="80000"/>
              </a:lnSpc>
              <a:spcBef>
                <a:spcPct val="0"/>
              </a:spcBef>
            </a:pPr>
            <a:endParaRPr lang="en-US" sz="1200" dirty="0" smtClean="0">
              <a:latin typeface="Calibri" charset="0"/>
            </a:endParaRPr>
          </a:p>
          <a:p>
            <a:pPr eaLnBrk="1" hangingPunct="1">
              <a:lnSpc>
                <a:spcPct val="80000"/>
              </a:lnSpc>
              <a:spcBef>
                <a:spcPct val="0"/>
              </a:spcBef>
            </a:pPr>
            <a:r>
              <a:rPr lang="en-US" sz="1200" dirty="0" smtClean="0">
                <a:latin typeface="Calibri" charset="0"/>
              </a:rPr>
              <a:t>At the core of virtually all care processes is an extensively used electronic health record system known as the Veterans Information System Technology Architecture (</a:t>
            </a:r>
            <a:r>
              <a:rPr lang="en-US" sz="1200" dirty="0" err="1" smtClean="0">
                <a:latin typeface="Calibri" charset="0"/>
              </a:rPr>
              <a:t>VistA</a:t>
            </a:r>
            <a:r>
              <a:rPr lang="en-US" sz="1200" dirty="0" smtClean="0">
                <a:latin typeface="Calibri" charset="0"/>
              </a:rPr>
              <a:t>). </a:t>
            </a:r>
            <a:r>
              <a:rPr lang="en-US" sz="1200" dirty="0" err="1" smtClean="0">
                <a:latin typeface="Calibri" charset="0"/>
              </a:rPr>
              <a:t>VistA</a:t>
            </a:r>
            <a:r>
              <a:rPr lang="en-US" sz="1200" dirty="0" smtClean="0">
                <a:latin typeface="Calibri" charset="0"/>
              </a:rPr>
              <a:t> provides a longitudinal view for patients receiving care nationwide including diagnosis, procedures, pharmacy, orders, labs, microbiology, physiologic measurements, and text documents.  The data from patient encounters is collected in more than 20 different VA Integrated Service Network (VISN) regions.  </a:t>
            </a:r>
            <a:r>
              <a:rPr lang="en-US" sz="1200" smtClean="0">
                <a:latin typeface="Calibri" charset="0"/>
              </a:rPr>
              <a:t>Each VISN individually grants data access for IRB-approved studies to VA-affiliated researchers.</a:t>
            </a:r>
          </a:p>
          <a:p>
            <a:pPr eaLnBrk="1" hangingPunct="1">
              <a:lnSpc>
                <a:spcPct val="80000"/>
              </a:lnSpc>
              <a:spcBef>
                <a:spcPct val="0"/>
              </a:spcBef>
            </a:pPr>
            <a:endParaRPr lang="en-US" sz="1200" dirty="0" smtClean="0">
              <a:latin typeface="Calibri" charset="0"/>
            </a:endParaRPr>
          </a:p>
        </p:txBody>
      </p:sp>
      <p:sp>
        <p:nvSpPr>
          <p:cNvPr id="4" name="Slide Number Placeholder 3"/>
          <p:cNvSpPr>
            <a:spLocks noGrp="1"/>
          </p:cNvSpPr>
          <p:nvPr>
            <p:ph type="sldNum" sz="quarter" idx="10"/>
          </p:nvPr>
        </p:nvSpPr>
        <p:spPr/>
        <p:txBody>
          <a:bodyPr/>
          <a:lstStyle/>
          <a:p>
            <a:pPr>
              <a:defRPr/>
            </a:pPr>
            <a:fld id="{29E5CDEB-DCB6-2041-964E-0BF59CFBB97D}" type="slidenum">
              <a:rPr lang="en-US" smtClean="0"/>
              <a:pPr>
                <a:defRPr/>
              </a:pPr>
              <a:t>7</a:t>
            </a:fld>
            <a:endParaRPr lang="en-US" dirty="0"/>
          </a:p>
        </p:txBody>
      </p:sp>
    </p:spTree>
    <p:extLst>
      <p:ext uri="{BB962C8B-B14F-4D97-AF65-F5344CB8AC3E}">
        <p14:creationId xmlns:p14="http://schemas.microsoft.com/office/powerpoint/2010/main" val="3926148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a:t>
            </a:r>
            <a:r>
              <a:rPr lang="en-US" baseline="0" dirty="0" smtClean="0"/>
              <a:t> if the pipeline is too slow. If each document takes 250+500+1000 = 1,750 </a:t>
            </a:r>
            <a:r>
              <a:rPr lang="en-US" baseline="0" dirty="0" err="1" smtClean="0"/>
              <a:t>ms</a:t>
            </a:r>
            <a:r>
              <a:rPr lang="en-US" baseline="0" dirty="0" smtClean="0"/>
              <a:t> + overhead =&gt; ~ 1 min for 34 documents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36</a:t>
            </a:fld>
            <a:endParaRPr lang="en-US"/>
          </a:p>
        </p:txBody>
      </p:sp>
    </p:spTree>
    <p:extLst>
      <p:ext uri="{BB962C8B-B14F-4D97-AF65-F5344CB8AC3E}">
        <p14:creationId xmlns:p14="http://schemas.microsoft.com/office/powerpoint/2010/main" val="3683024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Scalability: Ability of the system to respond to growth, need for capacity.</a:t>
            </a:r>
          </a:p>
          <a:p>
            <a:r>
              <a:rPr lang="en-US" dirty="0" smtClean="0"/>
              <a:t>Imagine</a:t>
            </a:r>
            <a:r>
              <a:rPr lang="en-US" baseline="0" dirty="0" smtClean="0"/>
              <a:t> we have a system that is capable to process 1 document approximately every 2 seconds</a:t>
            </a:r>
          </a:p>
          <a:p>
            <a:endParaRPr lang="en-US" baseline="0" dirty="0" smtClean="0"/>
          </a:p>
          <a:p>
            <a:endParaRPr lang="en-US" baseline="0" dirty="0" smtClean="0"/>
          </a:p>
          <a:p>
            <a:r>
              <a:rPr lang="en-US" baseline="0" dirty="0" smtClean="0"/>
              <a:t>Presenter show console!!!</a:t>
            </a:r>
          </a:p>
          <a:p>
            <a:endParaRPr lang="en-US" baseline="0" dirty="0" smtClean="0"/>
          </a:p>
          <a:p>
            <a:endParaRPr lang="en-US" baseline="0" dirty="0" smtClean="0"/>
          </a:p>
          <a:p>
            <a:r>
              <a:rPr lang="en-US" baseline="0" dirty="0" smtClean="0"/>
              <a:t>Step 1.</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37</a:t>
            </a:fld>
            <a:endParaRPr lang="en-US"/>
          </a:p>
        </p:txBody>
      </p:sp>
    </p:spTree>
    <p:extLst>
      <p:ext uri="{BB962C8B-B14F-4D97-AF65-F5344CB8AC3E}">
        <p14:creationId xmlns:p14="http://schemas.microsoft.com/office/powerpoint/2010/main" val="3355400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both cases the total diameter of the pipeline</a:t>
            </a:r>
            <a:r>
              <a:rPr lang="en-US" baseline="0" dirty="0" smtClean="0"/>
              <a:t> increases so throughput increases as well</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38</a:t>
            </a:fld>
            <a:endParaRPr lang="en-US"/>
          </a:p>
        </p:txBody>
      </p:sp>
    </p:spTree>
    <p:extLst>
      <p:ext uri="{BB962C8B-B14F-4D97-AF65-F5344CB8AC3E}">
        <p14:creationId xmlns:p14="http://schemas.microsoft.com/office/powerpoint/2010/main" val="4024849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up</a:t>
            </a:r>
          </a:p>
          <a:p>
            <a:pPr lvl="1"/>
            <a:r>
              <a:rPr lang="en-US" dirty="0" smtClean="0"/>
              <a:t>Increase capacity</a:t>
            </a:r>
          </a:p>
          <a:p>
            <a:pPr lvl="1"/>
            <a:endParaRPr lang="en-US" dirty="0" smtClean="0"/>
          </a:p>
          <a:p>
            <a:pPr lvl="1"/>
            <a:r>
              <a:rPr lang="en-US" dirty="0" smtClean="0"/>
              <a:t>Everyone – change the name of the service in Service and Client </a:t>
            </a:r>
            <a:r>
              <a:rPr lang="en-US" dirty="0" err="1" smtClean="0"/>
              <a:t>configs</a:t>
            </a:r>
            <a:endParaRPr lang="en-US" dirty="0" smtClean="0"/>
          </a:p>
          <a:p>
            <a:pPr lvl="1"/>
            <a:endParaRPr lang="en-US" dirty="0" smtClean="0"/>
          </a:p>
          <a:p>
            <a:pPr lvl="1"/>
            <a:r>
              <a:rPr lang="en-US" dirty="0" smtClean="0"/>
              <a:t>Run</a:t>
            </a:r>
            <a:r>
              <a:rPr lang="en-US" baseline="0" dirty="0" smtClean="0"/>
              <a:t> once to show the same performance</a:t>
            </a:r>
          </a:p>
          <a:p>
            <a:pPr lvl="1"/>
            <a:endParaRPr lang="en-US" baseline="0" dirty="0" smtClean="0"/>
          </a:p>
          <a:p>
            <a:pPr lvl="1"/>
            <a:r>
              <a:rPr lang="en-US" baseline="0" dirty="0" smtClean="0"/>
              <a:t>Change </a:t>
            </a:r>
            <a:r>
              <a:rPr lang="en-US" baseline="0" dirty="0" err="1" smtClean="0"/>
              <a:t>NumberOfInstances</a:t>
            </a:r>
            <a:r>
              <a:rPr lang="en-US" baseline="0" dirty="0" smtClean="0"/>
              <a:t> to 4</a:t>
            </a:r>
          </a:p>
          <a:p>
            <a:pPr lvl="1"/>
            <a:endParaRPr lang="en-US" baseline="0" dirty="0" smtClean="0"/>
          </a:p>
          <a:p>
            <a:pPr lvl="1"/>
            <a:r>
              <a:rPr lang="en-US" baseline="0" dirty="0" smtClean="0"/>
              <a:t>STEP 2</a:t>
            </a:r>
            <a:endParaRPr lang="en-US" dirty="0" smtClean="0"/>
          </a:p>
          <a:p>
            <a:pPr lvl="1"/>
            <a:endParaRPr lang="en-US" dirty="0" smtClean="0"/>
          </a:p>
          <a:p>
            <a:pPr lvl="1"/>
            <a:r>
              <a:rPr lang="en-US" dirty="0" smtClean="0"/>
              <a:t>In Demo</a:t>
            </a:r>
            <a:r>
              <a:rPr lang="en-US" baseline="0" dirty="0" smtClean="0"/>
              <a:t> 2 Task 2  -- run it after changing Number of Instances to 4</a:t>
            </a:r>
          </a:p>
          <a:p>
            <a:pPr lvl="1"/>
            <a:endParaRPr lang="en-US" baseline="0" dirty="0" smtClean="0"/>
          </a:p>
          <a:p>
            <a:pPr lvl="1"/>
            <a:r>
              <a:rPr lang="en-US" baseline="0" dirty="0" smtClean="0"/>
              <a:t>Everyone, check JAM website for their run info</a:t>
            </a:r>
            <a:endParaRPr lang="en-US" dirty="0" smtClean="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39</a:t>
            </a:fld>
            <a:endParaRPr lang="en-US"/>
          </a:p>
        </p:txBody>
      </p:sp>
    </p:spTree>
    <p:extLst>
      <p:ext uri="{BB962C8B-B14F-4D97-AF65-F5344CB8AC3E}">
        <p14:creationId xmlns:p14="http://schemas.microsoft.com/office/powerpoint/2010/main" val="390238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previous setup works best if all modules in the pipeline perform at similar speed.</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40</a:t>
            </a:fld>
            <a:endParaRPr lang="en-US"/>
          </a:p>
        </p:txBody>
      </p:sp>
    </p:spTree>
    <p:extLst>
      <p:ext uri="{BB962C8B-B14F-4D97-AF65-F5344CB8AC3E}">
        <p14:creationId xmlns:p14="http://schemas.microsoft.com/office/powerpoint/2010/main" val="3355400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But what if only one of the modules is a bottleneck.</a:t>
            </a:r>
            <a:r>
              <a:rPr lang="en-US" baseline="0" dirty="0" smtClean="0"/>
              <a:t> It might be best to </a:t>
            </a:r>
            <a:r>
              <a:rPr lang="en-US" baseline="0" dirty="0" err="1" smtClean="0"/>
              <a:t>scaleout</a:t>
            </a:r>
            <a:r>
              <a:rPr lang="en-US" baseline="0" dirty="0" smtClean="0"/>
              <a:t> only a single modules rather than the whole pipeline.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41</a:t>
            </a:fld>
            <a:endParaRPr lang="en-US"/>
          </a:p>
        </p:txBody>
      </p:sp>
    </p:spTree>
    <p:extLst>
      <p:ext uri="{BB962C8B-B14F-4D97-AF65-F5344CB8AC3E}">
        <p14:creationId xmlns:p14="http://schemas.microsoft.com/office/powerpoint/2010/main" val="3355400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only </a:t>
            </a:r>
            <a:r>
              <a:rPr lang="en-US" baseline="0" dirty="0" err="1" smtClean="0"/>
              <a:t>scaleout</a:t>
            </a:r>
            <a:r>
              <a:rPr lang="en-US" baseline="0" dirty="0" smtClean="0"/>
              <a:t> a single module and the control functionality monitors for modules that completed processing and directs the next document in line to the next open module.</a:t>
            </a:r>
          </a:p>
          <a:p>
            <a:endParaRPr lang="en-US" baseline="0" dirty="0" smtClean="0"/>
          </a:p>
          <a:p>
            <a:endParaRPr lang="en-US" baseline="0" dirty="0" smtClean="0"/>
          </a:p>
          <a:p>
            <a:r>
              <a:rPr lang="en-US" baseline="0" dirty="0" smtClean="0"/>
              <a:t>Demo 2 Task 2 Change to </a:t>
            </a:r>
            <a:r>
              <a:rPr lang="en-US" baseline="0" dirty="0" err="1" smtClean="0"/>
              <a:t>async</a:t>
            </a:r>
            <a:r>
              <a:rPr lang="en-US" baseline="0" dirty="0" smtClean="0"/>
              <a:t> = true and slow annotator number of instances to 2</a:t>
            </a:r>
          </a:p>
          <a:p>
            <a:endParaRPr lang="en-US" baseline="0" dirty="0" smtClean="0"/>
          </a:p>
          <a:p>
            <a:r>
              <a:rPr lang="en-US" baseline="0" dirty="0" smtClean="0"/>
              <a:t>Repeat with medium annotator number of instances of 2 and slow annotator number of instances =4  </a:t>
            </a:r>
          </a:p>
          <a:p>
            <a:endParaRPr lang="en-US" baseline="0" dirty="0" smtClean="0"/>
          </a:p>
          <a:p>
            <a:r>
              <a:rPr lang="en-US" baseline="0" dirty="0" smtClean="0"/>
              <a:t>Check Jam after each time</a:t>
            </a:r>
          </a:p>
          <a:p>
            <a:endParaRPr lang="en-US" baseline="0" dirty="0" smtClean="0"/>
          </a:p>
          <a:p>
            <a:r>
              <a:rPr lang="en-US" baseline="0" dirty="0" smtClean="0"/>
              <a:t>STEP 3</a:t>
            </a:r>
            <a:endParaRPr lang="en-US" dirty="0" smtClean="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42</a:t>
            </a:fld>
            <a:endParaRPr lang="en-US"/>
          </a:p>
        </p:txBody>
      </p:sp>
    </p:spTree>
    <p:extLst>
      <p:ext uri="{BB962C8B-B14F-4D97-AF65-F5344CB8AC3E}">
        <p14:creationId xmlns:p14="http://schemas.microsoft.com/office/powerpoint/2010/main" val="390238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if the pipeline is too slow. If each document takes 250+500+1000 = 1,750 </a:t>
            </a:r>
            <a:r>
              <a:rPr lang="en-US" baseline="0" dirty="0" err="1" smtClean="0"/>
              <a:t>ms</a:t>
            </a:r>
            <a:r>
              <a:rPr lang="en-US" baseline="0" dirty="0" smtClean="0"/>
              <a:t> + overhead =&gt; ~ 1 min for 34 documents</a:t>
            </a:r>
          </a:p>
          <a:p>
            <a:endParaRPr lang="en-US" baseline="0" dirty="0" smtClean="0"/>
          </a:p>
          <a:p>
            <a:r>
              <a:rPr lang="en-US" baseline="0" dirty="0" smtClean="0"/>
              <a:t>Presenter to run the pipeline and show the console</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43</a:t>
            </a:fld>
            <a:endParaRPr lang="en-US"/>
          </a:p>
        </p:txBody>
      </p:sp>
    </p:spTree>
    <p:extLst>
      <p:ext uri="{BB962C8B-B14F-4D97-AF65-F5344CB8AC3E}">
        <p14:creationId xmlns:p14="http://schemas.microsoft.com/office/powerpoint/2010/main" val="513128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up</a:t>
            </a:r>
          </a:p>
          <a:p>
            <a:pPr lvl="1"/>
            <a:r>
              <a:rPr lang="en-US" dirty="0" smtClean="0"/>
              <a:t>Increase capacity and control</a:t>
            </a:r>
          </a:p>
          <a:p>
            <a:pPr lvl="1"/>
            <a:endParaRPr lang="en-US" dirty="0" smtClean="0"/>
          </a:p>
          <a:p>
            <a:pPr lvl="1"/>
            <a:endParaRPr lang="en-US" dirty="0" smtClean="0"/>
          </a:p>
          <a:p>
            <a:pPr lvl="1"/>
            <a:r>
              <a:rPr lang="en-US" dirty="0" smtClean="0"/>
              <a:t>Have 4 people run services, presenter runs client!!!</a:t>
            </a:r>
          </a:p>
          <a:p>
            <a:pPr lvl="1"/>
            <a:endParaRPr lang="en-US" dirty="0" smtClean="0"/>
          </a:p>
          <a:p>
            <a:pPr lvl="1"/>
            <a:r>
              <a:rPr lang="en-US" dirty="0" smtClean="0"/>
              <a:t>Step 4 – presenter runs client. </a:t>
            </a:r>
            <a:r>
              <a:rPr lang="en-US" smtClean="0"/>
              <a:t>DISTRIBUTED</a:t>
            </a:r>
            <a:endParaRPr lang="en-US" dirty="0" smtClean="0"/>
          </a:p>
          <a:p>
            <a:pPr lvl="1"/>
            <a:endParaRPr lang="en-US" dirty="0" smtClean="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44</a:t>
            </a:fld>
            <a:endParaRPr lang="en-US"/>
          </a:p>
        </p:txBody>
      </p:sp>
    </p:spTree>
    <p:extLst>
      <p:ext uri="{BB962C8B-B14F-4D97-AF65-F5344CB8AC3E}">
        <p14:creationId xmlns:p14="http://schemas.microsoft.com/office/powerpoint/2010/main" val="3355400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latin typeface="Calibri" charset="0"/>
              </a:rPr>
              <a:t>And that’s how Leo solves</a:t>
            </a:r>
            <a:r>
              <a:rPr lang="en-US" baseline="0" dirty="0" smtClean="0">
                <a:latin typeface="Calibri" charset="0"/>
              </a:rPr>
              <a:t> our scalability issues</a:t>
            </a:r>
            <a:endParaRPr lang="en-US" dirty="0">
              <a:latin typeface="Calibri" charset="0"/>
            </a:endParaRPr>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45</a:t>
            </a:fld>
            <a:endParaRPr lang="en-US"/>
          </a:p>
        </p:txBody>
      </p:sp>
    </p:spTree>
    <p:extLst>
      <p:ext uri="{BB962C8B-B14F-4D97-AF65-F5344CB8AC3E}">
        <p14:creationId xmlns:p14="http://schemas.microsoft.com/office/powerpoint/2010/main" val="2860883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One of the powerhouses of CPRS, though, is the ability to capture clinical text.    From progress notes, to pathology reports, to radiology reports, to nursing notes, to discharge summaries.  The majority of clinical information in the medical record is stored as text.  The VA has more than 2 billion of these clinical texts. The Notes package allows clinicians to enter their thoughts freestyle, like as in Notepad or when writing an email. Templates can be created as well – where radio buttons, check boxes, and drop downs can be entered, that are then stored as text. Finally, boilerplate text can be inserted into any note that can pull in information from the medical record – like all current medications or the latest lab values.  Of course, </a:t>
            </a:r>
            <a:r>
              <a:rPr lang="en-US" dirty="0" smtClean="0">
                <a:latin typeface="Calibri" charset="0"/>
              </a:rPr>
              <a:t>the </a:t>
            </a:r>
            <a:r>
              <a:rPr lang="en-US" dirty="0">
                <a:latin typeface="Calibri" charset="0"/>
              </a:rPr>
              <a:t>data </a:t>
            </a:r>
            <a:r>
              <a:rPr lang="en-US" dirty="0" smtClean="0">
                <a:latin typeface="Calibri" charset="0"/>
              </a:rPr>
              <a:t>shown are </a:t>
            </a:r>
            <a:r>
              <a:rPr lang="en-US" dirty="0">
                <a:latin typeface="Calibri" charset="0"/>
              </a:rPr>
              <a:t>all synthetic, but notes like this give you an idea of the value of data stored in text.  From this note you can see that the sample patient suffers from depression.  You also see that the visit is a follow-up to talk about the patient’s depression and some lab work that has been done. With the depression, you can see that there was improvement in some symptoms, but that there are still some symptoms to consider. A Patient Health Questionnaire score is reported.  The patient’s past medical history is enumerated along with family medical history.  This rich information can answer a whole new level of questions regarding treatment impact, disease progression, and an overall better look at the patient’s underlying state of health.</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CAFAE8C-EA91-CF4E-B9F6-A5FFFE90BE3C}" type="slidenum">
              <a:rPr lang="en-US" sz="1200"/>
              <a:pPr eaLnBrk="1" hangingPunct="1"/>
              <a:t>8</a:t>
            </a:fld>
            <a:endParaRPr 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http://farm6.staticflickr.com/5258/5513017364_ff215905e5_z.jpg</a:t>
            </a:r>
          </a:p>
          <a:p>
            <a:endParaRPr lang="sv-SE" dirty="0" smtClean="0"/>
          </a:p>
          <a:p>
            <a:endParaRPr lang="sv-SE" dirty="0" smtClean="0"/>
          </a:p>
          <a:p>
            <a:r>
              <a:rPr lang="sv-SE" dirty="0" smtClean="0"/>
              <a:t>Leo and</a:t>
            </a:r>
            <a:r>
              <a:rPr lang="sv-SE" baseline="0" dirty="0" smtClean="0"/>
              <a:t> UIMA </a:t>
            </a:r>
            <a:r>
              <a:rPr lang="sv-SE" baseline="0" dirty="0" err="1" smtClean="0"/>
              <a:t>help</a:t>
            </a:r>
            <a:r>
              <a:rPr lang="sv-SE" baseline="0" dirty="0" smtClean="0"/>
              <a:t> </a:t>
            </a:r>
            <a:r>
              <a:rPr lang="sv-SE" baseline="0" dirty="0" err="1" smtClean="0"/>
              <a:t>to</a:t>
            </a:r>
            <a:r>
              <a:rPr lang="sv-SE" baseline="0" dirty="0" smtClean="0"/>
              <a:t> </a:t>
            </a:r>
            <a:r>
              <a:rPr lang="sv-SE" baseline="0" dirty="0" err="1" smtClean="0"/>
              <a:t>resolve</a:t>
            </a:r>
            <a:r>
              <a:rPr lang="sv-SE" baseline="0" dirty="0" smtClean="0"/>
              <a:t> all </a:t>
            </a:r>
            <a:r>
              <a:rPr lang="sv-SE" baseline="0" dirty="0" err="1" smtClean="0"/>
              <a:t>possible</a:t>
            </a:r>
            <a:r>
              <a:rPr lang="sv-SE" baseline="0" dirty="0" smtClean="0"/>
              <a:t> </a:t>
            </a:r>
            <a:r>
              <a:rPr lang="sv-SE" baseline="0" dirty="0" err="1" smtClean="0"/>
              <a:t>breaking</a:t>
            </a:r>
            <a:r>
              <a:rPr lang="sv-SE" baseline="0" dirty="0" smtClean="0"/>
              <a:t> </a:t>
            </a:r>
            <a:r>
              <a:rPr lang="sv-SE" baseline="0" dirty="0" err="1" smtClean="0"/>
              <a:t>points</a:t>
            </a:r>
            <a:r>
              <a:rPr lang="sv-SE" baseline="0" dirty="0" smtClean="0"/>
              <a:t> in </a:t>
            </a:r>
            <a:r>
              <a:rPr lang="sv-SE" baseline="0" dirty="0" err="1" smtClean="0"/>
              <a:t>development</a:t>
            </a:r>
            <a:r>
              <a:rPr lang="sv-SE" baseline="0" dirty="0" smtClean="0"/>
              <a:t> and </a:t>
            </a:r>
            <a:r>
              <a:rPr lang="sv-SE" baseline="0" dirty="0" err="1" smtClean="0"/>
              <a:t>deployment</a:t>
            </a:r>
            <a:r>
              <a:rPr lang="sv-SE" baseline="0" dirty="0" smtClean="0"/>
              <a:t> </a:t>
            </a:r>
            <a:r>
              <a:rPr lang="sv-SE" baseline="0" dirty="0" err="1" smtClean="0"/>
              <a:t>of</a:t>
            </a:r>
            <a:r>
              <a:rPr lang="sv-SE" baseline="0" dirty="0" smtClean="0"/>
              <a:t> NLP pipelines</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46</a:t>
            </a:fld>
            <a:endParaRPr lang="en-US"/>
          </a:p>
        </p:txBody>
      </p:sp>
    </p:spTree>
    <p:extLst>
      <p:ext uri="{BB962C8B-B14F-4D97-AF65-F5344CB8AC3E}">
        <p14:creationId xmlns:p14="http://schemas.microsoft.com/office/powerpoint/2010/main" val="412368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http://farm6.staticflickr.com/5258/5513017364_ff215905e5_z.jpg</a:t>
            </a:r>
          </a:p>
          <a:p>
            <a:endParaRPr lang="sv-SE" dirty="0" smtClean="0"/>
          </a:p>
          <a:p>
            <a:endParaRPr lang="sv-SE" dirty="0" smtClean="0"/>
          </a:p>
          <a:p>
            <a:endParaRPr lang="sv-SE" dirty="0" smtClean="0"/>
          </a:p>
          <a:p>
            <a:r>
              <a:rPr lang="sv-SE" dirty="0" err="1" smtClean="0"/>
              <a:t>After</a:t>
            </a:r>
            <a:r>
              <a:rPr lang="sv-SE" dirty="0" smtClean="0"/>
              <a:t> </a:t>
            </a:r>
            <a:r>
              <a:rPr lang="sv-SE" dirty="0" err="1" smtClean="0"/>
              <a:t>scalability</a:t>
            </a:r>
            <a:r>
              <a:rPr lang="sv-SE" baseline="0" dirty="0" smtClean="0"/>
              <a:t> </a:t>
            </a:r>
            <a:r>
              <a:rPr lang="sv-SE" baseline="0" dirty="0" err="1" smtClean="0"/>
              <a:t>issues</a:t>
            </a:r>
            <a:r>
              <a:rPr lang="sv-SE" baseline="0" dirty="0" smtClean="0"/>
              <a:t> </a:t>
            </a:r>
            <a:r>
              <a:rPr lang="sv-SE" baseline="0" dirty="0" err="1" smtClean="0"/>
              <a:t>are</a:t>
            </a:r>
            <a:r>
              <a:rPr lang="sv-SE" baseline="0" dirty="0" smtClean="0"/>
              <a:t> </a:t>
            </a:r>
            <a:r>
              <a:rPr lang="sv-SE" baseline="0" dirty="0" err="1" smtClean="0"/>
              <a:t>solved</a:t>
            </a:r>
            <a:r>
              <a:rPr lang="sv-SE" baseline="0" dirty="0" smtClean="0"/>
              <a:t>, </a:t>
            </a:r>
            <a:r>
              <a:rPr lang="sv-SE" baseline="0" dirty="0" err="1" smtClean="0"/>
              <a:t>you</a:t>
            </a:r>
            <a:r>
              <a:rPr lang="sv-SE" baseline="0" dirty="0" smtClean="0"/>
              <a:t> </a:t>
            </a:r>
            <a:r>
              <a:rPr lang="sv-SE" baseline="0" dirty="0" err="1" smtClean="0"/>
              <a:t>can</a:t>
            </a:r>
            <a:r>
              <a:rPr lang="sv-SE" baseline="0" dirty="0" smtClean="0"/>
              <a:t> focus on designing </a:t>
            </a:r>
            <a:r>
              <a:rPr lang="sv-SE" baseline="0" dirty="0" err="1" smtClean="0"/>
              <a:t>more</a:t>
            </a:r>
            <a:r>
              <a:rPr lang="sv-SE" baseline="0" dirty="0" smtClean="0"/>
              <a:t> </a:t>
            </a:r>
            <a:r>
              <a:rPr lang="sv-SE" baseline="0" dirty="0" err="1" smtClean="0"/>
              <a:t>complex</a:t>
            </a:r>
            <a:r>
              <a:rPr lang="sv-SE" baseline="0" dirty="0" smtClean="0"/>
              <a:t> systems.</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47</a:t>
            </a:fld>
            <a:endParaRPr lang="en-US"/>
          </a:p>
        </p:txBody>
      </p:sp>
    </p:spTree>
    <p:extLst>
      <p:ext uri="{BB962C8B-B14F-4D97-AF65-F5344CB8AC3E}">
        <p14:creationId xmlns:p14="http://schemas.microsoft.com/office/powerpoint/2010/main" val="412368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4238" eaLnBrk="0" hangingPunct="0">
              <a:defRPr sz="2400">
                <a:solidFill>
                  <a:schemeClr val="tx1"/>
                </a:solidFill>
                <a:latin typeface="Arial" charset="0"/>
                <a:ea typeface="ＭＳ Ｐゴシック" charset="0"/>
                <a:cs typeface="ＭＳ Ｐゴシック" charset="0"/>
              </a:defRPr>
            </a:lvl1pPr>
            <a:lvl2pPr marL="742950" indent="-285750" defTabSz="884238" eaLnBrk="0" hangingPunct="0">
              <a:defRPr sz="2400">
                <a:solidFill>
                  <a:schemeClr val="tx1"/>
                </a:solidFill>
                <a:latin typeface="Arial" charset="0"/>
                <a:ea typeface="ＭＳ Ｐゴシック" charset="0"/>
              </a:defRPr>
            </a:lvl2pPr>
            <a:lvl3pPr marL="1143000" indent="-228600" defTabSz="884238" eaLnBrk="0" hangingPunct="0">
              <a:defRPr sz="2400">
                <a:solidFill>
                  <a:schemeClr val="tx1"/>
                </a:solidFill>
                <a:latin typeface="Arial" charset="0"/>
                <a:ea typeface="ＭＳ Ｐゴシック" charset="0"/>
              </a:defRPr>
            </a:lvl3pPr>
            <a:lvl4pPr marL="1600200" indent="-228600" defTabSz="884238" eaLnBrk="0" hangingPunct="0">
              <a:defRPr sz="2400">
                <a:solidFill>
                  <a:schemeClr val="tx1"/>
                </a:solidFill>
                <a:latin typeface="Arial" charset="0"/>
                <a:ea typeface="ＭＳ Ｐゴシック" charset="0"/>
              </a:defRPr>
            </a:lvl4pPr>
            <a:lvl5pPr marL="2057400" indent="-228600" defTabSz="884238" eaLnBrk="0" hangingPunct="0">
              <a:defRPr sz="2400">
                <a:solidFill>
                  <a:schemeClr val="tx1"/>
                </a:solidFill>
                <a:latin typeface="Arial" charset="0"/>
                <a:ea typeface="ＭＳ Ｐゴシック" charset="0"/>
              </a:defRPr>
            </a:lvl5pPr>
            <a:lvl6pPr marL="2514600" indent="-228600" defTabSz="88423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8423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8423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8423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A512012-B870-404B-AC2F-82D8CA53A769}" type="slidenum">
              <a:rPr lang="en-US" sz="1200"/>
              <a:pPr eaLnBrk="1" hangingPunct="1"/>
              <a:t>9</a:t>
            </a:fld>
            <a:endParaRPr lang="en-US" sz="1200"/>
          </a:p>
        </p:txBody>
      </p:sp>
      <p:sp>
        <p:nvSpPr>
          <p:cNvPr id="21506" name="Rectangle 23552"/>
          <p:cNvSpPr>
            <a:spLocks noGrp="1" noRot="1" noChangeAspect="1" noChangeArrowheads="1" noTextEdit="1"/>
          </p:cNvSpPr>
          <p:nvPr>
            <p:ph type="sldImg"/>
          </p:nvPr>
        </p:nvSpPr>
        <p:spPr bwMode="auto">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7" name="Rectangle 2355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lIns="92277" tIns="46139" rIns="92277" bIns="46139"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Calibri" charset="0"/>
              </a:rPr>
              <a:t>The VA Informatics and Computing Infrastructure (VINCI) is a major informatics initiative of the VA to provide researchers access to nation-wide view of all VA patient data.  On</a:t>
            </a:r>
            <a:r>
              <a:rPr lang="en-US" baseline="0" dirty="0" smtClean="0">
                <a:latin typeface="Calibri" charset="0"/>
              </a:rPr>
              <a:t> this map, the green dots represent VA medical centers. Data from each medical center is aggregated into geographic areas called VISNs (Veterans Integrated Service Networks), then into major regional warehouses, then into the national corporate data warehouse.  Each of these warehouses serves a different purpose and data is mapped, modeled, and normalized to standardize across sites. The data are then made available on VINCI to VA-credentialed research teams.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latin typeface="Calibri"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Calibri" charset="0"/>
              </a:rPr>
              <a:t>VINCI includes a cluster of servers set aside for tasks like analysis (SAS Grid, STATA, </a:t>
            </a:r>
            <a:r>
              <a:rPr lang="en-US" dirty="0" err="1" smtClean="0">
                <a:latin typeface="Calibri" charset="0"/>
              </a:rPr>
              <a:t>etc</a:t>
            </a:r>
            <a:r>
              <a:rPr lang="en-US" dirty="0" smtClean="0">
                <a:latin typeface="Calibri" charset="0"/>
              </a:rPr>
              <a:t>), data processing, and extracting information from text. This means that VA researchers have access to the data and the applications they need to select, transform, and analyze patient data in a central, secure location inside the VA intranet.  VINCI receives data feeds from many sources in the VA and works with other VA groups to validate, link, and describe the available data.  Patient information is updated as often as nightly for many clinical elements, providing the most up-to-date view of the care that is happening in the VA.  New research projects are granted access to snapshots of data that can be updated as needed.</a:t>
            </a:r>
          </a:p>
          <a:p>
            <a:r>
              <a:rPr lang="en-US" dirty="0" smtClean="0">
                <a:latin typeface="Calibri" charset="0"/>
              </a:rPr>
              <a:t/>
            </a:r>
            <a:br>
              <a:rPr lang="en-US" dirty="0" smtClean="0">
                <a:latin typeface="Calibri" charset="0"/>
              </a:rPr>
            </a:br>
            <a:r>
              <a:rPr lang="en-US" dirty="0" smtClean="0">
                <a:latin typeface="Calibri" charset="0"/>
              </a:rPr>
              <a:t>VINCI is revolutionizing the way studies are performed in the VA and is quickly becoming the preferred source of data for research.</a:t>
            </a:r>
          </a:p>
          <a:p>
            <a:pPr eaLnBrk="1" hangingPunct="1"/>
            <a:endParaRPr lang="en-US" dirty="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Calibri" charset="0"/>
              </a:rPr>
              <a:t>The VA Informatics and Computing Infrastructure (VINCI) is a major informatics initiative of the VA to provide researchers access to nation-wide view of all VA patient data.  On</a:t>
            </a:r>
            <a:r>
              <a:rPr lang="en-US" baseline="0" dirty="0" smtClean="0">
                <a:latin typeface="Calibri" charset="0"/>
              </a:rPr>
              <a:t> this map, the green dots represent VA medical centers. Data from each medical center is aggregated into geographic areas called VISNs (Veterans Integrated Service Networks), then into major regional warehouses, then into the national corporate data warehouse.  Each of these warehouses serves a different purpose and data is mapped, modeled, and normalized to standardize across sites. The data are then made available on VINCI to VA-credentialed research teams.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latin typeface="Calibri"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Calibri" charset="0"/>
              </a:rPr>
              <a:t>VINCI includes a cluster of servers set aside for tasks like analysis (SAS Grid, STATA, R, </a:t>
            </a:r>
            <a:r>
              <a:rPr lang="en-US" dirty="0" err="1" smtClean="0">
                <a:latin typeface="Calibri" charset="0"/>
              </a:rPr>
              <a:t>etc</a:t>
            </a:r>
            <a:r>
              <a:rPr lang="en-US" dirty="0" smtClean="0">
                <a:latin typeface="Calibri" charset="0"/>
              </a:rPr>
              <a:t>), data processing, and extracting information from text. This means that VA researchers have access to the data and the applications they need to select, transform, and analyze patient data in a central, secure location inside the VA intranet.  VINCI receives data feeds from many sources in the VA and works with other VA groups to validate, link, and describe the available data.  Patient information is updated as often as nightly for many clinical elements, providing the most up-to-date view of the care that is happening in the VA.  New research projects are granted access to snapshots of data that can be updated as needed.</a:t>
            </a:r>
          </a:p>
          <a:p>
            <a:r>
              <a:rPr lang="en-US" dirty="0" smtClean="0">
                <a:latin typeface="Calibri" charset="0"/>
              </a:rPr>
              <a:t/>
            </a:r>
            <a:br>
              <a:rPr lang="en-US" dirty="0" smtClean="0">
                <a:latin typeface="Calibri" charset="0"/>
              </a:rPr>
            </a:br>
            <a:r>
              <a:rPr lang="en-US" dirty="0" smtClean="0">
                <a:latin typeface="Calibri" charset="0"/>
              </a:rPr>
              <a:t>VINCI is revolutionizing the way studies are performed in the VA and is quickly becoming the preferred source of data for research.</a:t>
            </a:r>
          </a:p>
          <a:p>
            <a:endParaRPr lang="en-US" dirty="0" smtClean="0">
              <a:latin typeface="Calibri" charset="0"/>
            </a:endParaRPr>
          </a:p>
          <a:p>
            <a:endParaRPr lang="en-US" dirty="0" smtClean="0">
              <a:latin typeface="Calibri"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Live with resource constraints</a:t>
            </a:r>
          </a:p>
        </p:txBody>
      </p:sp>
      <p:sp>
        <p:nvSpPr>
          <p:cNvPr id="4" name="Slide Number Placeholder 3"/>
          <p:cNvSpPr>
            <a:spLocks noGrp="1"/>
          </p:cNvSpPr>
          <p:nvPr>
            <p:ph type="sldNum" sz="quarter" idx="10"/>
          </p:nvPr>
        </p:nvSpPr>
        <p:spPr/>
        <p:txBody>
          <a:bodyPr/>
          <a:lstStyle/>
          <a:p>
            <a:pPr>
              <a:defRPr/>
            </a:pPr>
            <a:fld id="{61D163D8-5056-EE45-849F-B9B4021C9FB7}" type="slidenum">
              <a:rPr lang="en-US" smtClean="0"/>
              <a:pPr>
                <a:defRPr/>
              </a:pPr>
              <a:t>10</a:t>
            </a:fld>
            <a:endParaRPr lang="en-US"/>
          </a:p>
        </p:txBody>
      </p:sp>
    </p:spTree>
    <p:extLst>
      <p:ext uri="{BB962C8B-B14F-4D97-AF65-F5344CB8AC3E}">
        <p14:creationId xmlns:p14="http://schemas.microsoft.com/office/powerpoint/2010/main" val="6447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Tx/>
              <a:buNone/>
            </a:pPr>
            <a:r>
              <a:rPr lang="en-US" dirty="0" smtClean="0"/>
              <a:t>FIND: Is it recorded? Where? How often? How accurate? In what format?</a:t>
            </a:r>
          </a:p>
          <a:p>
            <a:pPr lvl="1">
              <a:buFontTx/>
              <a:buNone/>
            </a:pPr>
            <a:r>
              <a:rPr lang="en-US" dirty="0" smtClean="0"/>
              <a:t>DECODE: </a:t>
            </a:r>
            <a:r>
              <a:rPr lang="en-US" dirty="0" err="1" smtClean="0"/>
              <a:t>Templated</a:t>
            </a:r>
            <a:r>
              <a:rPr lang="en-US" dirty="0" smtClean="0"/>
              <a:t> text, abbreviations, telegraphic grammar, specialized vocabularies</a:t>
            </a:r>
            <a:r>
              <a:rPr lang="en-US" baseline="0" dirty="0" smtClean="0"/>
              <a:t> – secondary use</a:t>
            </a:r>
            <a:endParaRPr lang="en-US" dirty="0" smtClean="0"/>
          </a:p>
          <a:p>
            <a:pPr lvl="0">
              <a:buFontTx/>
              <a:buNone/>
            </a:pPr>
            <a:endParaRPr lang="en-US" dirty="0" smtClean="0"/>
          </a:p>
          <a:p>
            <a:pPr lvl="0">
              <a:buFontTx/>
              <a:buNone/>
            </a:pPr>
            <a:r>
              <a:rPr lang="en-US" dirty="0" smtClean="0"/>
              <a:t>Methods</a:t>
            </a:r>
            <a:r>
              <a:rPr lang="en-US" baseline="0" dirty="0" smtClean="0"/>
              <a:t> and tools are end product.</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11</a:t>
            </a:fld>
            <a:endParaRPr lang="en-US"/>
          </a:p>
        </p:txBody>
      </p:sp>
    </p:spTree>
    <p:extLst>
      <p:ext uri="{BB962C8B-B14F-4D97-AF65-F5344CB8AC3E}">
        <p14:creationId xmlns:p14="http://schemas.microsoft.com/office/powerpoint/2010/main" val="392738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NLP in clinical research is application of previously developed algorithms to achieve the goals of a clinical study.</a:t>
            </a:r>
          </a:p>
          <a:p>
            <a:endParaRPr lang="en-US" baseline="0" dirty="0" smtClean="0"/>
          </a:p>
          <a:p>
            <a:r>
              <a:rPr lang="en-US" baseline="0" dirty="0" smtClean="0"/>
              <a:t>Project Team: limited access to qualified individuals… combines clinical + CS (this is what Informatics is good at – bringing the right team together)</a:t>
            </a:r>
          </a:p>
          <a:p>
            <a:r>
              <a:rPr lang="en-US" baseline="0" dirty="0" smtClean="0"/>
              <a:t>  For example, our team works on multiple projects in multiple domains with multiple clinical partners – each with different goals, data sources, input and output formats; AND different time and budget constraints  </a:t>
            </a:r>
            <a:endParaRPr lang="en-US" dirty="0" smtClean="0"/>
          </a:p>
          <a:p>
            <a:r>
              <a:rPr lang="en-US" dirty="0" smtClean="0"/>
              <a:t>Data Access:</a:t>
            </a:r>
            <a:r>
              <a:rPr lang="en-US" baseline="0" dirty="0" smtClean="0"/>
              <a:t> </a:t>
            </a:r>
            <a:r>
              <a:rPr lang="en-US" dirty="0" smtClean="0"/>
              <a:t>Privacy and security, diverse data</a:t>
            </a:r>
            <a:r>
              <a:rPr lang="en-US" baseline="0" dirty="0" smtClean="0"/>
              <a:t> sources</a:t>
            </a:r>
          </a:p>
          <a:p>
            <a:r>
              <a:rPr lang="en-US" baseline="0" dirty="0" smtClean="0"/>
              <a:t>Deployment: under my control? How much? Can reconfigure? Can install?</a:t>
            </a:r>
          </a:p>
          <a:p>
            <a:endParaRPr lang="en-US" baseline="0" dirty="0" smtClean="0"/>
          </a:p>
          <a:p>
            <a:endParaRPr lang="en-US" baseline="0" dirty="0" smtClean="0"/>
          </a:p>
          <a:p>
            <a:r>
              <a:rPr lang="en-US" baseline="0" dirty="0" smtClean="0"/>
              <a:t>This presentation focuses on NLP in clinical research.</a:t>
            </a:r>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12</a:t>
            </a:fld>
            <a:endParaRPr lang="en-US"/>
          </a:p>
        </p:txBody>
      </p:sp>
    </p:spTree>
    <p:extLst>
      <p:ext uri="{BB962C8B-B14F-4D97-AF65-F5344CB8AC3E}">
        <p14:creationId xmlns:p14="http://schemas.microsoft.com/office/powerpoint/2010/main" val="3927383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live in the world of constraints, development of NLP systems</a:t>
            </a:r>
            <a:r>
              <a:rPr lang="en-US" baseline="0" dirty="0" smtClean="0"/>
              <a:t> for clinical research runs into 2 main scalability issues:</a:t>
            </a:r>
          </a:p>
          <a:p>
            <a:r>
              <a:rPr lang="en-US" baseline="0" dirty="0" smtClean="0"/>
              <a:t>Scalability of development </a:t>
            </a:r>
          </a:p>
          <a:p>
            <a:r>
              <a:rPr lang="en-US" baseline="0" dirty="0" smtClean="0"/>
              <a:t>And </a:t>
            </a:r>
          </a:p>
          <a:p>
            <a:r>
              <a:rPr lang="en-US" baseline="0" dirty="0" smtClean="0"/>
              <a:t>Scalability of processing.</a:t>
            </a:r>
            <a:endParaRPr lang="en-US" dirty="0" smtClean="0"/>
          </a:p>
          <a:p>
            <a:endParaRPr lang="en-US" dirty="0" smtClean="0"/>
          </a:p>
          <a:p>
            <a:endParaRPr lang="en-US" dirty="0" smtClean="0"/>
          </a:p>
          <a:p>
            <a:r>
              <a:rPr lang="en-US" dirty="0" smtClean="0"/>
              <a:t>Scalability: Ability of the system to respond to growth, need for capacity.</a:t>
            </a:r>
            <a:endParaRPr lang="en-US" dirty="0"/>
          </a:p>
        </p:txBody>
      </p:sp>
      <p:sp>
        <p:nvSpPr>
          <p:cNvPr id="4" name="Slide Number Placeholder 3"/>
          <p:cNvSpPr>
            <a:spLocks noGrp="1"/>
          </p:cNvSpPr>
          <p:nvPr>
            <p:ph type="sldNum" sz="quarter" idx="10"/>
          </p:nvPr>
        </p:nvSpPr>
        <p:spPr/>
        <p:txBody>
          <a:bodyPr/>
          <a:lstStyle/>
          <a:p>
            <a:pPr>
              <a:defRPr/>
            </a:pPr>
            <a:fld id="{76E890D2-F382-A242-AD82-A99D3CAE9EAB}" type="slidenum">
              <a:rPr lang="en-US" smtClean="0"/>
              <a:pPr>
                <a:defRPr/>
              </a:pPr>
              <a:t>13</a:t>
            </a:fld>
            <a:endParaRPr lang="en-US"/>
          </a:p>
        </p:txBody>
      </p:sp>
    </p:spTree>
    <p:extLst>
      <p:ext uri="{BB962C8B-B14F-4D97-AF65-F5344CB8AC3E}">
        <p14:creationId xmlns:p14="http://schemas.microsoft.com/office/powerpoint/2010/main" val="3355400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A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295400"/>
            <a:ext cx="8229600" cy="1981200"/>
          </a:xfrm>
          <a:ln>
            <a:noFill/>
          </a:ln>
        </p:spPr>
        <p:txBody>
          <a:bodyPr>
            <a:normAutofit/>
          </a:bodyPr>
          <a:lstStyle>
            <a:lvl1pPr>
              <a:defRPr lang="en-US" b="1" cap="none" spc="0" dirty="0">
                <a:ln w="17780" cmpd="sng">
                  <a:noFill/>
                  <a:prstDash val="solid"/>
                  <a:miter lim="800000"/>
                </a:ln>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295400" y="3505200"/>
            <a:ext cx="6477000" cy="1143000"/>
          </a:xfrm>
        </p:spPr>
        <p:txBody>
          <a:bodyPr>
            <a:normAutofit/>
          </a:bodyPr>
          <a:lstStyle>
            <a:lvl1pPr marL="0" indent="0" algn="ctr">
              <a:buNone/>
              <a:defRPr lang="en-US" dirty="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01484754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VA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76200"/>
            <a:ext cx="7696200" cy="762000"/>
          </a:xfrm>
          <a:noFill/>
          <a:ln>
            <a:noFill/>
          </a:ln>
        </p:spPr>
        <p:txBody>
          <a:bodyPr/>
          <a:lstStyle>
            <a:lvl1pPr>
              <a:defRPr lang="en-US" spc="-100" dirty="0">
                <a:ln w="12700">
                  <a:solidFill>
                    <a:schemeClr val="tx1">
                      <a:alpha val="57000"/>
                    </a:schemeClr>
                  </a:solidFill>
                  <a:prstDash val="solid"/>
                </a:ln>
                <a:solidFill>
                  <a:schemeClr val="bg1"/>
                </a:solidFill>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143000"/>
            <a:ext cx="8839200" cy="5105400"/>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7"/>
          <p:cNvSpPr>
            <a:spLocks noGrp="1"/>
          </p:cNvSpPr>
          <p:nvPr>
            <p:ph type="sldNum" sz="quarter" idx="12"/>
          </p:nvPr>
        </p:nvSpPr>
        <p:spPr/>
        <p:txBody>
          <a:bodyPr/>
          <a:lstStyle>
            <a:lvl1pPr>
              <a:defRPr>
                <a:solidFill>
                  <a:schemeClr val="bg1">
                    <a:lumMod val="75000"/>
                  </a:schemeClr>
                </a:solidFill>
              </a:defRPr>
            </a:lvl1pPr>
          </a:lstStyle>
          <a:p>
            <a:pPr>
              <a:defRPr/>
            </a:pPr>
            <a:fld id="{A1853903-4063-E24E-B3CD-AFA4C2CD3AB5}" type="slidenum">
              <a:rPr lang="en-US" smtClean="0"/>
              <a:pPr>
                <a:defRPr/>
              </a:pPr>
              <a:t>‹#›</a:t>
            </a:fld>
            <a:endParaRPr lang="en-US" dirty="0"/>
          </a:p>
        </p:txBody>
      </p:sp>
      <p:sp>
        <p:nvSpPr>
          <p:cNvPr id="7" name="Date Placeholder 3"/>
          <p:cNvSpPr>
            <a:spLocks noGrp="1"/>
          </p:cNvSpPr>
          <p:nvPr>
            <p:ph type="dt" sz="half" idx="10"/>
          </p:nvPr>
        </p:nvSpPr>
        <p:spPr>
          <a:xfrm>
            <a:off x="457200" y="6356350"/>
            <a:ext cx="2133600" cy="365125"/>
          </a:xfrm>
          <a:prstGeom prst="rect">
            <a:avLst/>
          </a:prstGeom>
        </p:spPr>
        <p:txBody>
          <a:bodyPr/>
          <a:lstStyle>
            <a:lvl1pPr>
              <a:defRPr>
                <a:solidFill>
                  <a:schemeClr val="bg1">
                    <a:lumMod val="75000"/>
                  </a:schemeClr>
                </a:solidFill>
              </a:defRPr>
            </a:lvl1pPr>
          </a:lstStyle>
          <a:p>
            <a:pPr>
              <a:defRPr/>
            </a:pPr>
            <a:r>
              <a:rPr lang="en-US" smtClean="0"/>
              <a:t>08/20/2015</a:t>
            </a:r>
            <a:endParaRPr lang="en-US" dirty="0"/>
          </a:p>
        </p:txBody>
      </p:sp>
    </p:spTree>
    <p:extLst>
      <p:ext uri="{BB962C8B-B14F-4D97-AF65-F5344CB8AC3E}">
        <p14:creationId xmlns:p14="http://schemas.microsoft.com/office/powerpoint/2010/main" val="1459081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lvl1pPr>
              <a:defRPr/>
            </a:lvl1pPr>
          </a:lstStyle>
          <a:p>
            <a:pPr>
              <a:defRPr/>
            </a:pPr>
            <a:fld id="{3D5FB3BC-61B5-8348-A89B-049F1B904DBB}" type="slidenum">
              <a:rPr lang="en-US" smtClean="0"/>
              <a:pPr>
                <a:defRPr/>
              </a:pPr>
              <a:t>‹#›</a:t>
            </a:fld>
            <a:endParaRPr lang="en-US" dirty="0"/>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n-US" smtClean="0"/>
              <a:t>08/20/2015</a:t>
            </a:r>
            <a:endParaRPr lang="en-US"/>
          </a:p>
        </p:txBody>
      </p:sp>
    </p:spTree>
    <p:extLst>
      <p:ext uri="{BB962C8B-B14F-4D97-AF65-F5344CB8AC3E}">
        <p14:creationId xmlns:p14="http://schemas.microsoft.com/office/powerpoint/2010/main" val="2416848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49259"/>
            <a:ext cx="7239000" cy="639762"/>
          </a:xfrm>
        </p:spPr>
        <p:txBody>
          <a:bodyPr>
            <a:noAutofit/>
            <a:scene3d>
              <a:camera prst="orthographicFront"/>
              <a:lightRig rig="soft" dir="t">
                <a:rot lat="0" lon="0" rev="10800000"/>
              </a:lightRig>
            </a:scene3d>
            <a:sp3d>
              <a:bevelT w="27940" h="12700"/>
              <a:contourClr>
                <a:srgbClr val="DDDDDD"/>
              </a:contourClr>
            </a:sp3d>
          </a:bodyPr>
          <a:lstStyle>
            <a:lvl1pPr>
              <a:defRPr sz="3600" b="1" cap="none" spc="150">
                <a:ln w="11430"/>
                <a:solidFill>
                  <a:srgbClr val="F8F8F8"/>
                </a:solidFill>
                <a:effectLst>
                  <a:outerShdw blurRad="25400" algn="tl" rotWithShape="0">
                    <a:srgbClr val="000000">
                      <a:alpha val="43000"/>
                    </a:srgb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219200"/>
            <a:ext cx="8915400" cy="5105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416675"/>
            <a:ext cx="2133600" cy="365125"/>
          </a:xfrm>
          <a:prstGeom prst="rect">
            <a:avLst/>
          </a:prstGeom>
        </p:spPr>
        <p:txBody>
          <a:bodyPr/>
          <a:lstStyle>
            <a:lvl1pPr>
              <a:defRPr/>
            </a:lvl1pPr>
          </a:lstStyle>
          <a:p>
            <a:pPr>
              <a:defRPr/>
            </a:pPr>
            <a:r>
              <a:rPr lang="en-US" smtClean="0"/>
              <a:t>08/20/2015</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51A5A3-E10C-4341-BA90-22F05299F932}" type="slidenum">
              <a:rPr lang="en-US"/>
              <a:pPr>
                <a:defRPr/>
              </a:pPr>
              <a:t>‹#›</a:t>
            </a:fld>
            <a:endParaRPr lang="en-US"/>
          </a:p>
        </p:txBody>
      </p:sp>
    </p:spTree>
    <p:extLst>
      <p:ext uri="{BB962C8B-B14F-4D97-AF65-F5344CB8AC3E}">
        <p14:creationId xmlns:p14="http://schemas.microsoft.com/office/powerpoint/2010/main" val="41140081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295400" y="103257"/>
            <a:ext cx="7772400" cy="70788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228600" y="1219200"/>
            <a:ext cx="8763000" cy="490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a:ln>
            <a:noFill/>
          </a:ln>
        </p:spPr>
        <p:txBody>
          <a:bodyPr vert="horz" lIns="91440" tIns="45720" rIns="91440" bIns="45720" rtlCol="0" anchor="ctr"/>
          <a:lstStyle>
            <a:lvl1pPr algn="r" fontAlgn="auto">
              <a:spcBef>
                <a:spcPts val="0"/>
              </a:spcBef>
              <a:spcAft>
                <a:spcPts val="0"/>
              </a:spcAft>
              <a:defRPr sz="1600">
                <a:solidFill>
                  <a:srgbClr val="BFBFBF"/>
                </a:solidFill>
                <a:latin typeface="+mn-lt"/>
                <a:ea typeface="+mn-ea"/>
                <a:cs typeface="+mn-cs"/>
              </a:defRPr>
            </a:lvl1pPr>
          </a:lstStyle>
          <a:p>
            <a:pPr>
              <a:defRPr/>
            </a:pPr>
            <a:fld id="{A1853903-4063-E24E-B3CD-AFA4C2CD3AB5}" type="slidenum">
              <a:rPr lang="en-US" smtClean="0"/>
              <a:pPr>
                <a:defRPr/>
              </a:pPr>
              <a:t>‹#›</a:t>
            </a:fld>
            <a:endParaRPr lang="en-US" dirty="0"/>
          </a:p>
        </p:txBody>
      </p:sp>
      <p:sp>
        <p:nvSpPr>
          <p:cNvPr id="3" name="Date Placeholder 2"/>
          <p:cNvSpPr>
            <a:spLocks noGrp="1"/>
          </p:cNvSpPr>
          <p:nvPr>
            <p:ph type="dt" sz="half" idx="2"/>
          </p:nvPr>
        </p:nvSpPr>
        <p:spPr>
          <a:xfrm>
            <a:off x="457200" y="6416675"/>
            <a:ext cx="2133600" cy="365125"/>
          </a:xfrm>
          <a:prstGeom prst="rect">
            <a:avLst/>
          </a:prstGeom>
        </p:spPr>
        <p:txBody>
          <a:bodyPr vert="horz" lIns="91440" tIns="45720" rIns="91440" bIns="45720" rtlCol="0" anchor="ctr"/>
          <a:lstStyle>
            <a:lvl1pPr algn="l">
              <a:defRPr sz="1400" b="0">
                <a:solidFill>
                  <a:srgbClr val="BFBFBF"/>
                </a:solidFill>
              </a:defRPr>
            </a:lvl1pPr>
          </a:lstStyle>
          <a:p>
            <a:r>
              <a:rPr lang="en-US" smtClean="0"/>
              <a:t>08/20/2015</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BFBFBF"/>
                </a:solidFill>
              </a:defRPr>
            </a:lvl1pPr>
          </a:lstStyle>
          <a:p>
            <a:endParaRPr lang="en-US" dirty="0"/>
          </a:p>
        </p:txBody>
      </p:sp>
    </p:spTree>
    <p:extLst>
      <p:ext uri="{BB962C8B-B14F-4D97-AF65-F5344CB8AC3E}">
        <p14:creationId xmlns:p14="http://schemas.microsoft.com/office/powerpoint/2010/main" val="1554585436"/>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9" r:id="rId3"/>
    <p:sldLayoutId id="2147483894" r:id="rId4"/>
  </p:sldLayoutIdLst>
  <p:timing>
    <p:tnLst>
      <p:par>
        <p:cTn xmlns:p14="http://schemas.microsoft.com/office/powerpoint/2010/main" id="1" dur="indefinite" restart="never" nodeType="tmRoot"/>
      </p:par>
    </p:tnLst>
  </p:timing>
  <p:hf hdr="0" ftr="0"/>
  <p:txStyles>
    <p:titleStyle>
      <a:lvl1pPr algn="ctr" rtl="0" eaLnBrk="1" fontAlgn="base" hangingPunct="1">
        <a:spcBef>
          <a:spcPct val="0"/>
        </a:spcBef>
        <a:spcAft>
          <a:spcPct val="0"/>
        </a:spcAft>
        <a:defRPr lang="en-US" sz="4000" b="1" i="0" u="none" kern="1200" cap="none" spc="0" normalizeH="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Helvetica"/>
          <a:ea typeface="ＭＳ Ｐゴシック" pitchFamily="29" charset="-128"/>
          <a:cs typeface="Helvetica"/>
        </a:defRPr>
      </a:lvl1pPr>
      <a:lvl2pPr algn="ctr" rtl="0" eaLnBrk="1" fontAlgn="base" hangingPunct="1">
        <a:spcBef>
          <a:spcPct val="0"/>
        </a:spcBef>
        <a:spcAft>
          <a:spcPct val="0"/>
        </a:spcAft>
        <a:defRPr sz="4400">
          <a:solidFill>
            <a:schemeClr val="tx1"/>
          </a:solidFill>
          <a:latin typeface="Constantia" pitchFamily="18" charset="0"/>
          <a:ea typeface="ＭＳ Ｐゴシック" pitchFamily="29" charset="-128"/>
          <a:cs typeface="ＭＳ Ｐゴシック" pitchFamily="29" charset="-128"/>
        </a:defRPr>
      </a:lvl2pPr>
      <a:lvl3pPr algn="ctr" rtl="0" eaLnBrk="1" fontAlgn="base" hangingPunct="1">
        <a:spcBef>
          <a:spcPct val="0"/>
        </a:spcBef>
        <a:spcAft>
          <a:spcPct val="0"/>
        </a:spcAft>
        <a:defRPr sz="4400">
          <a:solidFill>
            <a:schemeClr val="tx1"/>
          </a:solidFill>
          <a:latin typeface="Constantia" pitchFamily="18" charset="0"/>
          <a:ea typeface="ＭＳ Ｐゴシック" pitchFamily="29" charset="-128"/>
          <a:cs typeface="ＭＳ Ｐゴシック" pitchFamily="29" charset="-128"/>
        </a:defRPr>
      </a:lvl3pPr>
      <a:lvl4pPr algn="ctr" rtl="0" eaLnBrk="1" fontAlgn="base" hangingPunct="1">
        <a:spcBef>
          <a:spcPct val="0"/>
        </a:spcBef>
        <a:spcAft>
          <a:spcPct val="0"/>
        </a:spcAft>
        <a:defRPr sz="4400">
          <a:solidFill>
            <a:schemeClr val="tx1"/>
          </a:solidFill>
          <a:latin typeface="Constantia" pitchFamily="18" charset="0"/>
          <a:ea typeface="ＭＳ Ｐゴシック" pitchFamily="29" charset="-128"/>
          <a:cs typeface="ＭＳ Ｐゴシック" pitchFamily="29" charset="-128"/>
        </a:defRPr>
      </a:lvl4pPr>
      <a:lvl5pPr algn="ctr" rtl="0" eaLnBrk="1" fontAlgn="base" hangingPunct="1">
        <a:spcBef>
          <a:spcPct val="0"/>
        </a:spcBef>
        <a:spcAft>
          <a:spcPct val="0"/>
        </a:spcAft>
        <a:defRPr sz="4400">
          <a:solidFill>
            <a:schemeClr val="tx1"/>
          </a:solidFill>
          <a:latin typeface="Constantia" pitchFamily="18" charset="0"/>
          <a:ea typeface="ＭＳ Ｐゴシック" pitchFamily="29" charset="-128"/>
          <a:cs typeface="ＭＳ Ｐゴシック" pitchFamily="29" charset="-128"/>
        </a:defRPr>
      </a:lvl5pPr>
      <a:lvl6pPr marL="457200" algn="ctr" rtl="0" eaLnBrk="1" fontAlgn="base" hangingPunct="1">
        <a:spcBef>
          <a:spcPct val="0"/>
        </a:spcBef>
        <a:spcAft>
          <a:spcPct val="0"/>
        </a:spcAft>
        <a:defRPr sz="4400">
          <a:solidFill>
            <a:schemeClr val="tx1"/>
          </a:solidFill>
          <a:latin typeface="Constantia" pitchFamily="18" charset="0"/>
        </a:defRPr>
      </a:lvl6pPr>
      <a:lvl7pPr marL="914400" algn="ctr" rtl="0" eaLnBrk="1" fontAlgn="base" hangingPunct="1">
        <a:spcBef>
          <a:spcPct val="0"/>
        </a:spcBef>
        <a:spcAft>
          <a:spcPct val="0"/>
        </a:spcAft>
        <a:defRPr sz="4400">
          <a:solidFill>
            <a:schemeClr val="tx1"/>
          </a:solidFill>
          <a:latin typeface="Constantia" pitchFamily="18" charset="0"/>
        </a:defRPr>
      </a:lvl7pPr>
      <a:lvl8pPr marL="1371600" algn="ctr" rtl="0" eaLnBrk="1" fontAlgn="base" hangingPunct="1">
        <a:spcBef>
          <a:spcPct val="0"/>
        </a:spcBef>
        <a:spcAft>
          <a:spcPct val="0"/>
        </a:spcAft>
        <a:defRPr sz="4400">
          <a:solidFill>
            <a:schemeClr val="tx1"/>
          </a:solidFill>
          <a:latin typeface="Constantia" pitchFamily="18" charset="0"/>
        </a:defRPr>
      </a:lvl8pPr>
      <a:lvl9pPr marL="1828800" algn="ctr" rtl="0" eaLnBrk="1" fontAlgn="base" hangingPunct="1">
        <a:spcBef>
          <a:spcPct val="0"/>
        </a:spcBef>
        <a:spcAft>
          <a:spcPct val="0"/>
        </a:spcAft>
        <a:defRPr sz="4400">
          <a:solidFill>
            <a:schemeClr val="tx1"/>
          </a:solidFill>
          <a:latin typeface="Constantia" pitchFamily="18" charset="0"/>
        </a:defRPr>
      </a:lvl9pPr>
    </p:titleStyle>
    <p:bodyStyle>
      <a:lvl1pPr marL="342900" indent="-342900" algn="l" rtl="0" eaLnBrk="1" fontAlgn="base" hangingPunct="1">
        <a:spcBef>
          <a:spcPct val="20000"/>
        </a:spcBef>
        <a:spcAft>
          <a:spcPct val="0"/>
        </a:spcAft>
        <a:buFont typeface="Arial" pitchFamily="29" charset="0"/>
        <a:buChar char="•"/>
        <a:defRPr sz="3200" kern="1200">
          <a:solidFill>
            <a:schemeClr val="tx1"/>
          </a:solidFill>
          <a:latin typeface="Helvetica"/>
          <a:ea typeface="ＭＳ Ｐゴシック" pitchFamily="29" charset="-128"/>
          <a:cs typeface="Helvetica"/>
        </a:defRPr>
      </a:lvl1pPr>
      <a:lvl2pPr marL="742950" indent="-285750" algn="l" rtl="0" eaLnBrk="1" fontAlgn="base" hangingPunct="1">
        <a:spcBef>
          <a:spcPct val="20000"/>
        </a:spcBef>
        <a:spcAft>
          <a:spcPct val="0"/>
        </a:spcAft>
        <a:buFont typeface="Arial" pitchFamily="29" charset="0"/>
        <a:buChar char="–"/>
        <a:defRPr sz="2800" kern="1200">
          <a:solidFill>
            <a:schemeClr val="tx1"/>
          </a:solidFill>
          <a:latin typeface="Helvetica"/>
          <a:ea typeface="ＭＳ Ｐゴシック" pitchFamily="29" charset="-128"/>
          <a:cs typeface="Helvetica"/>
        </a:defRPr>
      </a:lvl2pPr>
      <a:lvl3pPr marL="1143000" indent="-228600" algn="l" rtl="0" eaLnBrk="1" fontAlgn="base" hangingPunct="1">
        <a:spcBef>
          <a:spcPct val="20000"/>
        </a:spcBef>
        <a:spcAft>
          <a:spcPct val="0"/>
        </a:spcAft>
        <a:buFont typeface="Arial" pitchFamily="29" charset="0"/>
        <a:buChar char="•"/>
        <a:defRPr sz="2400" kern="1200">
          <a:solidFill>
            <a:schemeClr val="tx1"/>
          </a:solidFill>
          <a:latin typeface="Helvetica"/>
          <a:ea typeface="ＭＳ Ｐゴシック" pitchFamily="29" charset="-128"/>
          <a:cs typeface="Helvetica"/>
        </a:defRPr>
      </a:lvl3pPr>
      <a:lvl4pPr marL="1600200" indent="-228600" algn="l" rtl="0" eaLnBrk="1" fontAlgn="base" hangingPunct="1">
        <a:spcBef>
          <a:spcPct val="20000"/>
        </a:spcBef>
        <a:spcAft>
          <a:spcPct val="0"/>
        </a:spcAft>
        <a:buFont typeface="Arial" pitchFamily="29" charset="0"/>
        <a:buChar char="–"/>
        <a:defRPr sz="2000" kern="1200">
          <a:solidFill>
            <a:schemeClr val="tx1"/>
          </a:solidFill>
          <a:latin typeface="Helvetica"/>
          <a:ea typeface="ＭＳ Ｐゴシック" pitchFamily="29" charset="-128"/>
          <a:cs typeface="Helvetica"/>
        </a:defRPr>
      </a:lvl4pPr>
      <a:lvl5pPr marL="2057400" indent="-228600" algn="l" rtl="0" eaLnBrk="1" fontAlgn="base" hangingPunct="1">
        <a:spcBef>
          <a:spcPct val="20000"/>
        </a:spcBef>
        <a:spcAft>
          <a:spcPct val="0"/>
        </a:spcAft>
        <a:buFont typeface="Arial" pitchFamily="29" charset="0"/>
        <a:buChar char="»"/>
        <a:defRPr sz="2000" kern="1200">
          <a:solidFill>
            <a:schemeClr val="tx1"/>
          </a:solidFill>
          <a:latin typeface="Helvetica"/>
          <a:ea typeface="ＭＳ Ｐゴシック" pitchFamily="29" charset="-128"/>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bmp"/><Relationship Id="rId4" Type="http://schemas.openxmlformats.org/officeDocument/2006/relationships/image" Target="../media/image7.bmp"/><Relationship Id="rId5" Type="http://schemas.openxmlformats.org/officeDocument/2006/relationships/image" Target="../media/image8.bm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department-of-veterans-affairs/Le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github.com/department-of-veterans-affairs/Leo"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3.wdp"/><Relationship Id="rId5" Type="http://schemas.microsoft.com/office/2007/relationships/hdphoto" Target="../media/hdphoto4.wdp"/><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3.wdp"/><Relationship Id="rId5" Type="http://schemas.microsoft.com/office/2007/relationships/hdphoto" Target="../media/hdphoto6.wdp"/><Relationship Id="rId6" Type="http://schemas.microsoft.com/office/2007/relationships/hdphoto" Target="../media/hdphoto7.wdp"/><Relationship Id="rId7" Type="http://schemas.microsoft.com/office/2007/relationships/hdphoto" Target="../media/hdphoto8.wdp"/><Relationship Id="rId8" Type="http://schemas.microsoft.com/office/2007/relationships/hdphoto" Target="../media/hdphoto9.wdp"/><Relationship Id="rId9"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hyperlink" Target="mailto:Thomas.ginter@utah.edu" TargetMode="External"/><Relationship Id="rId4" Type="http://schemas.openxmlformats.org/officeDocument/2006/relationships/hyperlink" Target="mailto:scott.duvall@utah.edu" TargetMode="External"/><Relationship Id="rId1" Type="http://schemas.openxmlformats.org/officeDocument/2006/relationships/slideLayout" Target="../slideLayouts/slideLayout2.xml"/><Relationship Id="rId2" Type="http://schemas.openxmlformats.org/officeDocument/2006/relationships/hyperlink" Target="mailto:olga.patterson@utah.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en-US" dirty="0" smtClean="0"/>
              <a:t>Large scale clinical text processing and process optimization</a:t>
            </a:r>
            <a:endParaRPr lang="en-US" dirty="0"/>
          </a:p>
        </p:txBody>
      </p:sp>
      <p:sp>
        <p:nvSpPr>
          <p:cNvPr id="3" name="Subtitle 2"/>
          <p:cNvSpPr>
            <a:spLocks noGrp="1"/>
          </p:cNvSpPr>
          <p:nvPr>
            <p:ph type="subTitle" idx="1"/>
          </p:nvPr>
        </p:nvSpPr>
        <p:spPr>
          <a:xfrm>
            <a:off x="1295400" y="3352800"/>
            <a:ext cx="6477000" cy="1143000"/>
          </a:xfrm>
        </p:spPr>
        <p:txBody>
          <a:bodyPr>
            <a:noAutofit/>
          </a:bodyPr>
          <a:lstStyle/>
          <a:p>
            <a:r>
              <a:rPr lang="en-US" sz="2200" dirty="0" smtClean="0"/>
              <a:t>Olga V. Patterson</a:t>
            </a:r>
          </a:p>
          <a:p>
            <a:r>
              <a:rPr lang="en-US" sz="2200" dirty="0" smtClean="0"/>
              <a:t>Thomas </a:t>
            </a:r>
            <a:r>
              <a:rPr lang="en-US" sz="2200" dirty="0" err="1" smtClean="0"/>
              <a:t>Ginter</a:t>
            </a:r>
            <a:endParaRPr lang="en-US" sz="2200" dirty="0" smtClean="0"/>
          </a:p>
          <a:p>
            <a:r>
              <a:rPr lang="en-US" sz="2200" dirty="0" smtClean="0"/>
              <a:t>Scott L. </a:t>
            </a:r>
            <a:r>
              <a:rPr lang="en-US" sz="2200" dirty="0" err="1" smtClean="0"/>
              <a:t>DuVall</a:t>
            </a:r>
            <a:endParaRPr lang="en-US" sz="2200" dirty="0"/>
          </a:p>
        </p:txBody>
      </p:sp>
      <p:sp>
        <p:nvSpPr>
          <p:cNvPr id="14340" name="TextBox 4"/>
          <p:cNvSpPr txBox="1">
            <a:spLocks noChangeArrowheads="1"/>
          </p:cNvSpPr>
          <p:nvPr/>
        </p:nvSpPr>
        <p:spPr bwMode="auto">
          <a:xfrm>
            <a:off x="7467600" y="5486400"/>
            <a:ext cx="15576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smtClean="0">
                <a:latin typeface="Helvetica Neue"/>
                <a:cs typeface="Helvetica Neue"/>
              </a:rPr>
              <a:t>Aug 20, 2015</a:t>
            </a:r>
            <a:endParaRPr lang="en-US" sz="1800" dirty="0">
              <a:latin typeface="Helvetica Neue"/>
              <a:cs typeface="Helvetica Neue"/>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5.bm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828800"/>
            <a:ext cx="2362200" cy="2237142"/>
          </a:xfrm>
          <a:prstGeom prst="rect">
            <a:avLst/>
          </a:prstGeom>
        </p:spPr>
      </p:pic>
      <p:grpSp>
        <p:nvGrpSpPr>
          <p:cNvPr id="15" name="Group 14"/>
          <p:cNvGrpSpPr/>
          <p:nvPr/>
        </p:nvGrpSpPr>
        <p:grpSpPr>
          <a:xfrm>
            <a:off x="2895600" y="4243158"/>
            <a:ext cx="3731852" cy="2157642"/>
            <a:chOff x="3657600" y="1066800"/>
            <a:chExt cx="5181600" cy="2995842"/>
          </a:xfrm>
        </p:grpSpPr>
        <p:pic>
          <p:nvPicPr>
            <p:cNvPr id="7" name="Picture 6" descr="image4.bm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1066800"/>
              <a:ext cx="3886200" cy="2876550"/>
            </a:xfrm>
            <a:prstGeom prst="rect">
              <a:avLst/>
            </a:prstGeom>
          </p:spPr>
        </p:pic>
        <p:pic>
          <p:nvPicPr>
            <p:cNvPr id="5" name="Picture 4" descr="image4.bm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186092"/>
              <a:ext cx="3886200" cy="2876550"/>
            </a:xfrm>
            <a:prstGeom prst="rect">
              <a:avLst/>
            </a:prstGeom>
          </p:spPr>
        </p:pic>
      </p:grpSp>
      <p:grpSp>
        <p:nvGrpSpPr>
          <p:cNvPr id="21" name="Group 20"/>
          <p:cNvGrpSpPr/>
          <p:nvPr/>
        </p:nvGrpSpPr>
        <p:grpSpPr>
          <a:xfrm>
            <a:off x="3694290" y="1609725"/>
            <a:ext cx="4171950" cy="2276475"/>
            <a:chOff x="4210050" y="1762125"/>
            <a:chExt cx="4171950" cy="2276475"/>
          </a:xfrm>
        </p:grpSpPr>
        <p:pic>
          <p:nvPicPr>
            <p:cNvPr id="9" name="Picture 8" descr="image6.bm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0050" y="1762125"/>
              <a:ext cx="2724150" cy="2124075"/>
            </a:xfrm>
            <a:prstGeom prst="rect">
              <a:avLst/>
            </a:prstGeom>
          </p:spPr>
        </p:pic>
        <p:pic>
          <p:nvPicPr>
            <p:cNvPr id="10" name="Picture 9" descr="image6.bm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7850" y="1914525"/>
              <a:ext cx="2724150" cy="2124075"/>
            </a:xfrm>
            <a:prstGeom prst="rect">
              <a:avLst/>
            </a:prstGeom>
          </p:spPr>
        </p:pic>
      </p:grpSp>
      <p:cxnSp>
        <p:nvCxnSpPr>
          <p:cNvPr id="12" name="Straight Connector 11"/>
          <p:cNvCxnSpPr/>
          <p:nvPr/>
        </p:nvCxnSpPr>
        <p:spPr>
          <a:xfrm>
            <a:off x="2895600" y="1447800"/>
            <a:ext cx="0" cy="44958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438400" y="2743200"/>
            <a:ext cx="990600"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50280" y="3505200"/>
            <a:ext cx="0" cy="685800"/>
          </a:xfrm>
          <a:prstGeom prst="straightConnector1">
            <a:avLst/>
          </a:prstGeom>
          <a:ln w="57150" cmpd="sng">
            <a:headEnd type="arrow"/>
            <a:tailEnd type="arrow"/>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4954948" y="4319358"/>
            <a:ext cx="3731852" cy="2157642"/>
            <a:chOff x="3657600" y="1066800"/>
            <a:chExt cx="5181600" cy="2995842"/>
          </a:xfrm>
        </p:grpSpPr>
        <p:pic>
          <p:nvPicPr>
            <p:cNvPr id="25" name="Picture 24" descr="image4.bm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1066800"/>
              <a:ext cx="3886200" cy="2876550"/>
            </a:xfrm>
            <a:prstGeom prst="rect">
              <a:avLst/>
            </a:prstGeom>
          </p:spPr>
        </p:pic>
        <p:pic>
          <p:nvPicPr>
            <p:cNvPr id="26" name="Picture 25" descr="image4.bm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186092"/>
              <a:ext cx="3886200" cy="2876550"/>
            </a:xfrm>
            <a:prstGeom prst="rect">
              <a:avLst/>
            </a:prstGeom>
          </p:spPr>
        </p:pic>
      </p:grpSp>
      <p:sp>
        <p:nvSpPr>
          <p:cNvPr id="27" name="TextBox 26"/>
          <p:cNvSpPr txBox="1"/>
          <p:nvPr/>
        </p:nvSpPr>
        <p:spPr>
          <a:xfrm>
            <a:off x="4716017" y="1138535"/>
            <a:ext cx="2141983" cy="461665"/>
          </a:xfrm>
          <a:prstGeom prst="rect">
            <a:avLst/>
          </a:prstGeom>
          <a:noFill/>
        </p:spPr>
        <p:txBody>
          <a:bodyPr wrap="none" rtlCol="0">
            <a:spAutoFit/>
          </a:bodyPr>
          <a:lstStyle/>
          <a:p>
            <a:r>
              <a:rPr lang="en-US" dirty="0" smtClean="0"/>
              <a:t>Analysis Tools</a:t>
            </a:r>
            <a:endParaRPr lang="en-US" dirty="0"/>
          </a:p>
        </p:txBody>
      </p:sp>
      <p:sp>
        <p:nvSpPr>
          <p:cNvPr id="28" name="TextBox 27"/>
          <p:cNvSpPr txBox="1"/>
          <p:nvPr/>
        </p:nvSpPr>
        <p:spPr>
          <a:xfrm>
            <a:off x="5369616" y="5791200"/>
            <a:ext cx="834784" cy="461665"/>
          </a:xfrm>
          <a:prstGeom prst="rect">
            <a:avLst/>
          </a:prstGeom>
          <a:noFill/>
        </p:spPr>
        <p:txBody>
          <a:bodyPr wrap="none" rtlCol="0">
            <a:spAutoFit/>
          </a:bodyPr>
          <a:lstStyle/>
          <a:p>
            <a:r>
              <a:rPr lang="en-US" dirty="0" smtClean="0"/>
              <a:t>Data</a:t>
            </a:r>
            <a:endParaRPr lang="en-US" dirty="0"/>
          </a:p>
        </p:txBody>
      </p:sp>
      <p:sp>
        <p:nvSpPr>
          <p:cNvPr id="30" name="Title 29"/>
          <p:cNvSpPr>
            <a:spLocks noGrp="1"/>
          </p:cNvSpPr>
          <p:nvPr>
            <p:ph type="title"/>
          </p:nvPr>
        </p:nvSpPr>
        <p:spPr/>
        <p:txBody>
          <a:bodyPr/>
          <a:lstStyle/>
          <a:p>
            <a:r>
              <a:rPr lang="en-US" smtClean="0"/>
              <a:t>VINCI</a:t>
            </a:r>
            <a:endParaRPr lang="en-US" dirty="0"/>
          </a:p>
        </p:txBody>
      </p:sp>
      <p:sp>
        <p:nvSpPr>
          <p:cNvPr id="6" name="Slide Number Placeholder 5"/>
          <p:cNvSpPr>
            <a:spLocks noGrp="1"/>
          </p:cNvSpPr>
          <p:nvPr>
            <p:ph type="sldNum" sz="quarter" idx="12"/>
          </p:nvPr>
        </p:nvSpPr>
        <p:spPr/>
        <p:txBody>
          <a:bodyPr/>
          <a:lstStyle/>
          <a:p>
            <a:fld id="{0C51A5A3-E10C-4341-BA90-22F05299F932}" type="slidenum">
              <a:rPr lang="en-US" smtClean="0"/>
              <a:pPr/>
              <a:t>10</a:t>
            </a:fld>
            <a:endParaRPr lang="en-US"/>
          </a:p>
        </p:txBody>
      </p:sp>
      <p:sp>
        <p:nvSpPr>
          <p:cNvPr id="3" name="Date Placeholder 2"/>
          <p:cNvSpPr>
            <a:spLocks noGrp="1"/>
          </p:cNvSpPr>
          <p:nvPr>
            <p:ph type="dt" sz="half" idx="10"/>
          </p:nvPr>
        </p:nvSpPr>
        <p:spPr/>
        <p:txBody>
          <a:bodyPr/>
          <a:lstStyle/>
          <a:p>
            <a:r>
              <a:rPr lang="en-US" smtClean="0"/>
              <a:t>08/20/2015</a:t>
            </a:r>
            <a:endParaRPr lang="en-US"/>
          </a:p>
        </p:txBody>
      </p:sp>
      <p:sp>
        <p:nvSpPr>
          <p:cNvPr id="2" name="Rectangular Callout 1"/>
          <p:cNvSpPr/>
          <p:nvPr/>
        </p:nvSpPr>
        <p:spPr>
          <a:xfrm>
            <a:off x="457200" y="4267200"/>
            <a:ext cx="2286000" cy="1676400"/>
          </a:xfrm>
          <a:prstGeom prst="wedgeRectCallout">
            <a:avLst>
              <a:gd name="adj1" fmla="val 107235"/>
              <a:gd name="adj2" fmla="val -109597"/>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latin typeface="Helvetica"/>
                <a:cs typeface="Helvetica"/>
              </a:rPr>
              <a:t>Nice! </a:t>
            </a:r>
          </a:p>
          <a:p>
            <a:r>
              <a:rPr lang="en-US" dirty="0" smtClean="0">
                <a:latin typeface="Helvetica"/>
                <a:cs typeface="Helvetica"/>
              </a:rPr>
              <a:t>But we still live </a:t>
            </a:r>
            <a:r>
              <a:rPr lang="en-US" dirty="0">
                <a:latin typeface="Helvetica"/>
                <a:cs typeface="Helvetica"/>
              </a:rPr>
              <a:t>with resource constraints</a:t>
            </a:r>
          </a:p>
        </p:txBody>
      </p:sp>
    </p:spTree>
    <p:extLst>
      <p:ext uri="{BB962C8B-B14F-4D97-AF65-F5344CB8AC3E}">
        <p14:creationId xmlns:p14="http://schemas.microsoft.com/office/powerpoint/2010/main" val="3491040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Research types</a:t>
            </a:r>
            <a:endParaRPr lang="en-US" dirty="0"/>
          </a:p>
        </p:txBody>
      </p:sp>
      <p:sp>
        <p:nvSpPr>
          <p:cNvPr id="3" name="Content Placeholder 2"/>
          <p:cNvSpPr>
            <a:spLocks noGrp="1"/>
          </p:cNvSpPr>
          <p:nvPr>
            <p:ph idx="1"/>
          </p:nvPr>
        </p:nvSpPr>
        <p:spPr/>
        <p:txBody>
          <a:bodyPr/>
          <a:lstStyle/>
          <a:p>
            <a:r>
              <a:rPr lang="en-US" smtClean="0"/>
              <a:t>NLP research</a:t>
            </a:r>
          </a:p>
          <a:p>
            <a:pPr lvl="1"/>
            <a:r>
              <a:rPr lang="en-US" smtClean="0"/>
              <a:t>Output: New methods and tools</a:t>
            </a:r>
          </a:p>
          <a:p>
            <a:pPr lvl="2"/>
            <a:r>
              <a:rPr lang="en-US" smtClean="0"/>
              <a:t>Leverage previous theoretical work</a:t>
            </a:r>
          </a:p>
          <a:p>
            <a:pPr lvl="1"/>
            <a:r>
              <a:rPr lang="en-US" smtClean="0"/>
              <a:t>Challenges:</a:t>
            </a:r>
          </a:p>
          <a:p>
            <a:pPr lvl="2"/>
            <a:r>
              <a:rPr lang="en-US" smtClean="0"/>
              <a:t>Find information</a:t>
            </a:r>
          </a:p>
          <a:p>
            <a:pPr lvl="2"/>
            <a:r>
              <a:rPr lang="en-US" smtClean="0"/>
              <a:t>Decode information</a:t>
            </a:r>
            <a:endParaRPr lang="en-US" dirty="0" smtClean="0"/>
          </a:p>
        </p:txBody>
      </p:sp>
      <p:sp>
        <p:nvSpPr>
          <p:cNvPr id="7" name="Slide Number Placeholder 6"/>
          <p:cNvSpPr>
            <a:spLocks noGrp="1"/>
          </p:cNvSpPr>
          <p:nvPr>
            <p:ph type="sldNum" sz="quarter" idx="12"/>
          </p:nvPr>
        </p:nvSpPr>
        <p:spPr/>
        <p:txBody>
          <a:bodyPr/>
          <a:lstStyle/>
          <a:p>
            <a:fld id="{0C51A5A3-E10C-4341-BA90-22F05299F932}" type="slidenum">
              <a:rPr lang="en-US" smtClean="0"/>
              <a:pPr/>
              <a:t>11</a:t>
            </a:fld>
            <a:endParaRPr lang="en-US"/>
          </a:p>
        </p:txBody>
      </p:sp>
      <p:sp>
        <p:nvSpPr>
          <p:cNvPr id="6" name="Date Placeholder 5"/>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33487709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Research types</a:t>
            </a:r>
            <a:endParaRPr lang="en-US" dirty="0"/>
          </a:p>
        </p:txBody>
      </p:sp>
      <p:sp>
        <p:nvSpPr>
          <p:cNvPr id="3" name="Content Placeholder 2"/>
          <p:cNvSpPr>
            <a:spLocks noGrp="1"/>
          </p:cNvSpPr>
          <p:nvPr>
            <p:ph idx="1"/>
          </p:nvPr>
        </p:nvSpPr>
        <p:spPr/>
        <p:txBody>
          <a:bodyPr/>
          <a:lstStyle/>
          <a:p>
            <a:r>
              <a:rPr lang="en-US" smtClean="0"/>
              <a:t>NLP in clinical research</a:t>
            </a:r>
          </a:p>
          <a:p>
            <a:pPr lvl="1"/>
            <a:r>
              <a:rPr lang="en-US" smtClean="0"/>
              <a:t>Output: Clinically relevant data</a:t>
            </a:r>
          </a:p>
          <a:p>
            <a:pPr lvl="2"/>
            <a:r>
              <a:rPr lang="en-US" smtClean="0"/>
              <a:t>Leverage existing methods and tools</a:t>
            </a:r>
          </a:p>
          <a:p>
            <a:pPr lvl="1"/>
            <a:r>
              <a:rPr lang="en-US" smtClean="0"/>
              <a:t>Challenges:</a:t>
            </a:r>
          </a:p>
          <a:p>
            <a:pPr lvl="2"/>
            <a:r>
              <a:rPr lang="en-US" smtClean="0"/>
              <a:t>Project team</a:t>
            </a:r>
          </a:p>
          <a:p>
            <a:pPr lvl="2"/>
            <a:r>
              <a:rPr lang="en-US" smtClean="0"/>
              <a:t>Data access</a:t>
            </a:r>
          </a:p>
          <a:p>
            <a:pPr lvl="2"/>
            <a:r>
              <a:rPr lang="en-US" smtClean="0"/>
              <a:t>Deployment</a:t>
            </a:r>
            <a:endParaRPr lang="en-US" dirty="0"/>
          </a:p>
        </p:txBody>
      </p:sp>
      <p:sp>
        <p:nvSpPr>
          <p:cNvPr id="5" name="Slide Number Placeholder 4"/>
          <p:cNvSpPr>
            <a:spLocks noGrp="1"/>
          </p:cNvSpPr>
          <p:nvPr>
            <p:ph type="sldNum" sz="quarter" idx="12"/>
          </p:nvPr>
        </p:nvSpPr>
        <p:spPr/>
        <p:txBody>
          <a:bodyPr/>
          <a:lstStyle/>
          <a:p>
            <a:fld id="{0C51A5A3-E10C-4341-BA90-22F05299F932}" type="slidenum">
              <a:rPr lang="en-US" smtClean="0"/>
              <a:pPr/>
              <a:t>12</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37555470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13" name="Content Placeholder 12"/>
          <p:cNvSpPr>
            <a:spLocks noGrp="1"/>
          </p:cNvSpPr>
          <p:nvPr>
            <p:ph idx="1"/>
          </p:nvPr>
        </p:nvSpPr>
        <p:spPr/>
        <p:txBody>
          <a:bodyPr/>
          <a:lstStyle/>
          <a:p>
            <a:endParaRPr lang="en-US" smtClean="0"/>
          </a:p>
          <a:p>
            <a:endParaRPr lang="en-US" smtClean="0"/>
          </a:p>
          <a:p>
            <a:r>
              <a:rPr lang="en-US" smtClean="0"/>
              <a:t>Scalability of Development </a:t>
            </a:r>
          </a:p>
          <a:p>
            <a:endParaRPr lang="en-US" smtClean="0"/>
          </a:p>
          <a:p>
            <a:r>
              <a:rPr lang="en-US" smtClean="0"/>
              <a:t>Scalability of Processing</a:t>
            </a:r>
          </a:p>
          <a:p>
            <a:endParaRPr lang="en-US" smtClean="0"/>
          </a:p>
          <a:p>
            <a:endParaRPr lang="en-US" dirty="0"/>
          </a:p>
        </p:txBody>
      </p:sp>
      <p:sp>
        <p:nvSpPr>
          <p:cNvPr id="4" name="Slide Number Placeholder 3"/>
          <p:cNvSpPr>
            <a:spLocks noGrp="1"/>
          </p:cNvSpPr>
          <p:nvPr>
            <p:ph type="sldNum" sz="quarter" idx="12"/>
          </p:nvPr>
        </p:nvSpPr>
        <p:spPr/>
        <p:txBody>
          <a:bodyPr/>
          <a:lstStyle/>
          <a:p>
            <a:fld id="{0C51A5A3-E10C-4341-BA90-22F05299F932}" type="slidenum">
              <a:rPr lang="en-US" smtClean="0"/>
              <a:pPr/>
              <a:t>13</a:t>
            </a:fld>
            <a:endParaRPr lang="en-US"/>
          </a:p>
        </p:txBody>
      </p:sp>
      <p:sp>
        <p:nvSpPr>
          <p:cNvPr id="3" name="Date Placeholder 2"/>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7048763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lstStyle/>
          <a:p>
            <a:endParaRPr lang="en-US" smtClean="0"/>
          </a:p>
          <a:p>
            <a:endParaRPr lang="en-US" smtClean="0"/>
          </a:p>
          <a:p>
            <a:r>
              <a:rPr lang="en-US" smtClean="0"/>
              <a:t>Scalability of Development</a:t>
            </a:r>
          </a:p>
          <a:p>
            <a:endParaRPr lang="en-US" dirty="0" smtClean="0"/>
          </a:p>
        </p:txBody>
      </p:sp>
      <p:sp>
        <p:nvSpPr>
          <p:cNvPr id="4" name="Slide Number Placeholder 3"/>
          <p:cNvSpPr>
            <a:spLocks noGrp="1"/>
          </p:cNvSpPr>
          <p:nvPr>
            <p:ph type="sldNum" sz="quarter" idx="12"/>
          </p:nvPr>
        </p:nvSpPr>
        <p:spPr/>
        <p:txBody>
          <a:bodyPr/>
          <a:lstStyle/>
          <a:p>
            <a:fld id="{0C51A5A3-E10C-4341-BA90-22F05299F932}" type="slidenum">
              <a:rPr lang="en-US" smtClean="0"/>
              <a:pPr/>
              <a:t>14</a:t>
            </a:fld>
            <a:endParaRPr lang="en-US"/>
          </a:p>
        </p:txBody>
      </p:sp>
      <p:sp>
        <p:nvSpPr>
          <p:cNvPr id="2" name="Date Placeholder 1"/>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406757240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Task 1</a:t>
            </a:r>
            <a:endParaRPr lang="en-US" dirty="0"/>
          </a:p>
        </p:txBody>
      </p:sp>
      <p:sp>
        <p:nvSpPr>
          <p:cNvPr id="3" name="Content Placeholder 2"/>
          <p:cNvSpPr>
            <a:spLocks noGrp="1"/>
          </p:cNvSpPr>
          <p:nvPr>
            <p:ph idx="1"/>
          </p:nvPr>
        </p:nvSpPr>
        <p:spPr/>
        <p:txBody>
          <a:bodyPr/>
          <a:lstStyle/>
          <a:p>
            <a:r>
              <a:rPr lang="en-US" smtClean="0"/>
              <a:t>Use case:</a:t>
            </a:r>
          </a:p>
          <a:p>
            <a:pPr lvl="1"/>
            <a:r>
              <a:rPr lang="en-US" smtClean="0"/>
              <a:t>Extract patient’s alcohol use behavior from clinical text</a:t>
            </a:r>
          </a:p>
          <a:p>
            <a:pPr lvl="1"/>
            <a:r>
              <a:rPr lang="en-US" smtClean="0"/>
              <a:t>Labels:</a:t>
            </a:r>
          </a:p>
          <a:p>
            <a:pPr lvl="2"/>
            <a:r>
              <a:rPr lang="en-US" smtClean="0"/>
              <a:t>Non-drinker </a:t>
            </a:r>
          </a:p>
          <a:p>
            <a:pPr lvl="2"/>
            <a:r>
              <a:rPr lang="en-US" smtClean="0"/>
              <a:t>Current drinker</a:t>
            </a:r>
          </a:p>
          <a:p>
            <a:pPr lvl="2"/>
            <a:r>
              <a:rPr lang="en-US" smtClean="0"/>
              <a:t>Past drinker</a:t>
            </a:r>
          </a:p>
          <a:p>
            <a:pPr lvl="2"/>
            <a:r>
              <a:rPr lang="en-US" smtClean="0"/>
              <a:t>Unknown</a:t>
            </a:r>
          </a:p>
          <a:p>
            <a:pPr lvl="1"/>
            <a:r>
              <a:rPr lang="en-US" smtClean="0"/>
              <a:t>Instance level classification</a:t>
            </a:r>
            <a:endParaRPr lang="en-US" dirty="0"/>
          </a:p>
        </p:txBody>
      </p:sp>
      <p:sp>
        <p:nvSpPr>
          <p:cNvPr id="6" name="Slide Number Placeholder 5"/>
          <p:cNvSpPr>
            <a:spLocks noGrp="1"/>
          </p:cNvSpPr>
          <p:nvPr>
            <p:ph type="sldNum" sz="quarter" idx="12"/>
          </p:nvPr>
        </p:nvSpPr>
        <p:spPr/>
        <p:txBody>
          <a:bodyPr/>
          <a:lstStyle/>
          <a:p>
            <a:fld id="{0C51A5A3-E10C-4341-BA90-22F05299F932}" type="slidenum">
              <a:rPr lang="en-US" smtClean="0"/>
              <a:pPr/>
              <a:t>15</a:t>
            </a:fld>
            <a:endParaRPr lang="en-US"/>
          </a:p>
        </p:txBody>
      </p:sp>
      <p:sp>
        <p:nvSpPr>
          <p:cNvPr id="5" name="Date Placeholder 4"/>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21553218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Regex</a:t>
            </a:r>
            <a:endParaRPr lang="en-US" dirty="0"/>
          </a:p>
        </p:txBody>
      </p:sp>
      <p:sp>
        <p:nvSpPr>
          <p:cNvPr id="3" name="Content Placeholder 2"/>
          <p:cNvSpPr>
            <a:spLocks noGrp="1"/>
          </p:cNvSpPr>
          <p:nvPr>
            <p:ph idx="1"/>
          </p:nvPr>
        </p:nvSpPr>
        <p:spPr/>
        <p:txBody>
          <a:bodyPr/>
          <a:lstStyle/>
          <a:p>
            <a:r>
              <a:rPr lang="en-US" smtClean="0"/>
              <a:t>Alcohol related term:</a:t>
            </a:r>
          </a:p>
          <a:p>
            <a:pPr lvl="1"/>
            <a:r>
              <a:rPr lang="en-US" smtClean="0"/>
              <a:t>etoh</a:t>
            </a:r>
          </a:p>
          <a:p>
            <a:pPr lvl="1"/>
            <a:r>
              <a:rPr lang="en-US" smtClean="0"/>
              <a:t>alcohol</a:t>
            </a:r>
          </a:p>
          <a:p>
            <a:pPr lvl="1"/>
            <a:r>
              <a:rPr lang="en-US" smtClean="0"/>
              <a:t>dr(i|a)nk\w*</a:t>
            </a:r>
          </a:p>
          <a:p>
            <a:pPr lvl="1"/>
            <a:r>
              <a:rPr lang="en-US" smtClean="0"/>
              <a:t>beer</a:t>
            </a:r>
          </a:p>
          <a:p>
            <a:pPr lvl="1"/>
            <a:r>
              <a:rPr lang="en-US" smtClean="0"/>
              <a:t>wine</a:t>
            </a:r>
          </a:p>
          <a:p>
            <a:pPr lvl="1"/>
            <a:r>
              <a:rPr lang="en-US" smtClean="0"/>
              <a:t>vodka</a:t>
            </a:r>
          </a:p>
          <a:p>
            <a:pPr lvl="1"/>
            <a:r>
              <a:rPr lang="en-US" smtClean="0"/>
              <a:t>whiske?y</a:t>
            </a:r>
          </a:p>
          <a:p>
            <a:pPr lvl="1"/>
            <a:r>
              <a:rPr lang="en-US" smtClean="0"/>
              <a:t>pint</a:t>
            </a:r>
            <a:endParaRPr lang="en-US" dirty="0"/>
          </a:p>
        </p:txBody>
      </p:sp>
      <p:sp>
        <p:nvSpPr>
          <p:cNvPr id="5" name="Slide Number Placeholder 4"/>
          <p:cNvSpPr>
            <a:spLocks noGrp="1"/>
          </p:cNvSpPr>
          <p:nvPr>
            <p:ph type="sldNum" sz="quarter" idx="12"/>
          </p:nvPr>
        </p:nvSpPr>
        <p:spPr/>
        <p:txBody>
          <a:bodyPr/>
          <a:lstStyle/>
          <a:p>
            <a:fld id="{0C51A5A3-E10C-4341-BA90-22F05299F932}" type="slidenum">
              <a:rPr lang="en-US" smtClean="0"/>
              <a:pPr/>
              <a:t>16</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34542677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Regex</a:t>
            </a:r>
            <a:endParaRPr lang="en-US" dirty="0"/>
          </a:p>
        </p:txBody>
      </p:sp>
      <p:sp>
        <p:nvSpPr>
          <p:cNvPr id="3" name="Content Placeholder 2"/>
          <p:cNvSpPr>
            <a:spLocks noGrp="1"/>
          </p:cNvSpPr>
          <p:nvPr>
            <p:ph idx="1"/>
          </p:nvPr>
        </p:nvSpPr>
        <p:spPr/>
        <p:txBody>
          <a:bodyPr>
            <a:normAutofit lnSpcReduction="10000"/>
          </a:bodyPr>
          <a:lstStyle/>
          <a:p>
            <a:r>
              <a:rPr lang="en-US" smtClean="0"/>
              <a:t>Current drinker:</a:t>
            </a:r>
          </a:p>
          <a:p>
            <a:pPr lvl="1"/>
            <a:r>
              <a:rPr lang="en-US" smtClean="0"/>
              <a:t>drink\w* alcohol( rarely)?</a:t>
            </a:r>
          </a:p>
          <a:p>
            <a:pPr lvl="1"/>
            <a:r>
              <a:rPr lang="en-US" smtClean="0"/>
              <a:t>rarely drinks( any)? alcohol</a:t>
            </a:r>
          </a:p>
          <a:p>
            <a:pPr lvl="1"/>
            <a:r>
              <a:rPr lang="en-US" smtClean="0"/>
              <a:t>drinks infrequent(ly)?( alcohol)?</a:t>
            </a:r>
          </a:p>
          <a:p>
            <a:pPr lvl="1"/>
            <a:r>
              <a:rPr lang="en-US" smtClean="0"/>
              <a:t>polysubstance abuse</a:t>
            </a:r>
          </a:p>
          <a:p>
            <a:pPr lvl="1"/>
            <a:r>
              <a:rPr lang="en-US" smtClean="0"/>
              <a:t>alcohol abuse</a:t>
            </a:r>
          </a:p>
          <a:p>
            <a:pPr lvl="1"/>
            <a:r>
              <a:rPr lang="en-US" smtClean="0"/>
              <a:t>drink\w* socially</a:t>
            </a:r>
          </a:p>
          <a:p>
            <a:pPr lvl="1"/>
            <a:r>
              <a:rPr lang="en-US" smtClean="0"/>
              <a:t>beer</a:t>
            </a:r>
          </a:p>
          <a:p>
            <a:pPr lvl="1"/>
            <a:r>
              <a:rPr lang="en-US" smtClean="0"/>
              <a:t>glass</a:t>
            </a:r>
          </a:p>
          <a:p>
            <a:pPr lvl="1"/>
            <a:r>
              <a:rPr lang="en-US" smtClean="0"/>
              <a:t>has consumed alcohol</a:t>
            </a:r>
            <a:endParaRPr lang="en-US" dirty="0"/>
          </a:p>
        </p:txBody>
      </p:sp>
      <p:sp>
        <p:nvSpPr>
          <p:cNvPr id="5" name="Slide Number Placeholder 4"/>
          <p:cNvSpPr>
            <a:spLocks noGrp="1"/>
          </p:cNvSpPr>
          <p:nvPr>
            <p:ph type="sldNum" sz="quarter" idx="12"/>
          </p:nvPr>
        </p:nvSpPr>
        <p:spPr/>
        <p:txBody>
          <a:bodyPr/>
          <a:lstStyle/>
          <a:p>
            <a:fld id="{0C51A5A3-E10C-4341-BA90-22F05299F932}" type="slidenum">
              <a:rPr lang="en-US" smtClean="0"/>
              <a:pPr/>
              <a:t>17</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35181816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Regex</a:t>
            </a:r>
            <a:endParaRPr lang="en-US" dirty="0"/>
          </a:p>
        </p:txBody>
      </p:sp>
      <p:sp>
        <p:nvSpPr>
          <p:cNvPr id="3" name="Content Placeholder 2"/>
          <p:cNvSpPr>
            <a:spLocks noGrp="1"/>
          </p:cNvSpPr>
          <p:nvPr>
            <p:ph idx="1"/>
          </p:nvPr>
        </p:nvSpPr>
        <p:spPr/>
        <p:txBody>
          <a:bodyPr>
            <a:normAutofit fontScale="85000" lnSpcReduction="20000"/>
          </a:bodyPr>
          <a:lstStyle/>
          <a:p>
            <a:r>
              <a:rPr lang="en-US" smtClean="0"/>
              <a:t>Non-Drinker:</a:t>
            </a:r>
          </a:p>
          <a:p>
            <a:pPr lvl="1"/>
            <a:r>
              <a:rPr lang="en-US" smtClean="0"/>
              <a:t>no tobacco, alcohol</a:t>
            </a:r>
          </a:p>
          <a:p>
            <a:pPr lvl="1"/>
            <a:r>
              <a:rPr lang="en-US" smtClean="0"/>
              <a:t>no alcohol use</a:t>
            </a:r>
          </a:p>
          <a:p>
            <a:pPr lvl="1"/>
            <a:r>
              <a:rPr lang="en-US" smtClean="0"/>
              <a:t>non-user of tobacco, alcohol</a:t>
            </a:r>
          </a:p>
          <a:p>
            <a:pPr lvl="1"/>
            <a:r>
              <a:rPr lang="en-US" smtClean="0"/>
              <a:t>denies tobacco, etoh</a:t>
            </a:r>
          </a:p>
          <a:p>
            <a:pPr lvl="1"/>
            <a:r>
              <a:rPr lang="en-US" smtClean="0"/>
              <a:t>no history of alcohol use</a:t>
            </a:r>
          </a:p>
          <a:p>
            <a:pPr lvl="1"/>
            <a:r>
              <a:rPr lang="en-US" smtClean="0"/>
              <a:t>no alcohol use</a:t>
            </a:r>
          </a:p>
          <a:p>
            <a:pPr lvl="1"/>
            <a:r>
              <a:rPr lang="en-US" smtClean="0"/>
              <a:t>non-drinker</a:t>
            </a:r>
          </a:p>
          <a:p>
            <a:pPr lvl="1"/>
            <a:r>
              <a:rPr lang="en-US" smtClean="0"/>
              <a:t>does not smoke or drink</a:t>
            </a:r>
          </a:p>
          <a:p>
            <a:pPr lvl="1"/>
            <a:r>
              <a:rPr lang="en-US" smtClean="0"/>
              <a:t>does not consume alcohol</a:t>
            </a:r>
          </a:p>
          <a:p>
            <a:pPr lvl="1"/>
            <a:r>
              <a:rPr lang="en-US" smtClean="0"/>
              <a:t>denies current alcohol use</a:t>
            </a:r>
          </a:p>
          <a:p>
            <a:pPr lvl="1"/>
            <a:r>
              <a:rPr lang="en-US" smtClean="0"/>
              <a:t>denies any history of alcohol</a:t>
            </a:r>
          </a:p>
          <a:p>
            <a:pPr lvl="1"/>
            <a:r>
              <a:rPr lang="en-US" smtClean="0"/>
              <a:t>denies alcohol</a:t>
            </a:r>
            <a:endParaRPr lang="en-US" dirty="0" smtClean="0"/>
          </a:p>
        </p:txBody>
      </p:sp>
      <p:sp>
        <p:nvSpPr>
          <p:cNvPr id="5" name="Slide Number Placeholder 4"/>
          <p:cNvSpPr>
            <a:spLocks noGrp="1"/>
          </p:cNvSpPr>
          <p:nvPr>
            <p:ph type="sldNum" sz="quarter" idx="12"/>
          </p:nvPr>
        </p:nvSpPr>
        <p:spPr/>
        <p:txBody>
          <a:bodyPr/>
          <a:lstStyle/>
          <a:p>
            <a:fld id="{0C51A5A3-E10C-4341-BA90-22F05299F932}" type="slidenum">
              <a:rPr lang="en-US" smtClean="0"/>
              <a:pPr/>
              <a:t>18</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424793367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Regex</a:t>
            </a:r>
            <a:endParaRPr lang="en-US" dirty="0"/>
          </a:p>
        </p:txBody>
      </p:sp>
      <p:sp>
        <p:nvSpPr>
          <p:cNvPr id="3" name="Content Placeholder 2"/>
          <p:cNvSpPr>
            <a:spLocks noGrp="1"/>
          </p:cNvSpPr>
          <p:nvPr>
            <p:ph idx="1"/>
          </p:nvPr>
        </p:nvSpPr>
        <p:spPr/>
        <p:txBody>
          <a:bodyPr>
            <a:normAutofit fontScale="85000" lnSpcReduction="20000"/>
          </a:bodyPr>
          <a:lstStyle/>
          <a:p>
            <a:r>
              <a:rPr lang="en-US" smtClean="0"/>
              <a:t>Past use:</a:t>
            </a:r>
          </a:p>
          <a:p>
            <a:pPr lvl="1"/>
            <a:r>
              <a:rPr lang="en-US" smtClean="0"/>
              <a:t>quit drinking</a:t>
            </a:r>
          </a:p>
          <a:p>
            <a:pPr lvl="1"/>
            <a:r>
              <a:rPr lang="en-US" smtClean="0"/>
              <a:t>quit alcohol</a:t>
            </a:r>
          </a:p>
          <a:p>
            <a:pPr lvl="1"/>
            <a:r>
              <a:rPr lang="en-US" smtClean="0"/>
              <a:t>quit smoking and drinking</a:t>
            </a:r>
          </a:p>
          <a:p>
            <a:pPr lvl="1"/>
            <a:r>
              <a:rPr lang="en-US" smtClean="0"/>
              <a:t>quit tobacco and alcohol</a:t>
            </a:r>
          </a:p>
          <a:p>
            <a:pPr lvl="1"/>
            <a:r>
              <a:rPr lang="en-US" smtClean="0"/>
              <a:t>stopped drinking</a:t>
            </a:r>
          </a:p>
          <a:p>
            <a:pPr lvl="1"/>
            <a:r>
              <a:rPr lang="en-US" smtClean="0"/>
              <a:t>used to drink</a:t>
            </a:r>
          </a:p>
          <a:p>
            <a:pPr lvl="1"/>
            <a:r>
              <a:rPr lang="en-US" smtClean="0"/>
              <a:t>history of drinking </a:t>
            </a:r>
          </a:p>
          <a:p>
            <a:pPr lvl="1"/>
            <a:r>
              <a:rPr lang="en-US" smtClean="0"/>
              <a:t>hx of alcohol</a:t>
            </a:r>
          </a:p>
          <a:p>
            <a:pPr lvl="1"/>
            <a:r>
              <a:rPr lang="en-US" smtClean="0"/>
              <a:t>h/o abuse</a:t>
            </a:r>
          </a:p>
          <a:p>
            <a:pPr lvl="1"/>
            <a:r>
              <a:rPr lang="en-US" smtClean="0"/>
              <a:t>h/o\s*(alcohol|etoh)\s*(abuse|dep)?</a:t>
            </a:r>
          </a:p>
          <a:p>
            <a:pPr lvl="1"/>
            <a:r>
              <a:rPr lang="en-US" smtClean="0"/>
              <a:t>sobriety</a:t>
            </a:r>
          </a:p>
          <a:p>
            <a:pPr lvl="1"/>
            <a:r>
              <a:rPr lang="en-US" smtClean="0"/>
              <a:t>sober</a:t>
            </a:r>
            <a:endParaRPr lang="en-US" dirty="0" smtClean="0"/>
          </a:p>
        </p:txBody>
      </p:sp>
      <p:sp>
        <p:nvSpPr>
          <p:cNvPr id="5" name="Slide Number Placeholder 4"/>
          <p:cNvSpPr>
            <a:spLocks noGrp="1"/>
          </p:cNvSpPr>
          <p:nvPr>
            <p:ph type="sldNum" sz="quarter" idx="12"/>
          </p:nvPr>
        </p:nvSpPr>
        <p:spPr/>
        <p:txBody>
          <a:bodyPr/>
          <a:lstStyle/>
          <a:p>
            <a:fld id="{0C51A5A3-E10C-4341-BA90-22F05299F932}" type="slidenum">
              <a:rPr lang="en-US" smtClean="0"/>
              <a:pPr/>
              <a:t>19</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355987149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ChangeArrowheads="1"/>
          </p:cNvSpPr>
          <p:nvPr/>
        </p:nvSpPr>
        <p:spPr bwMode="auto">
          <a:xfrm>
            <a:off x="4114800" y="2209800"/>
            <a:ext cx="4953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1"/>
          <a:lstStyle/>
          <a:p>
            <a:pPr marL="1257300" lvl="2" indent="273050">
              <a:lnSpc>
                <a:spcPts val="1800"/>
              </a:lnSpc>
              <a:spcBef>
                <a:spcPct val="20000"/>
              </a:spcBef>
              <a:spcAft>
                <a:spcPts val="900"/>
              </a:spcAft>
              <a:buClr>
                <a:schemeClr val="tx1"/>
              </a:buClr>
              <a:buSzPct val="80000"/>
              <a:buFont typeface="Arial" charset="0"/>
              <a:buChar char="•"/>
            </a:pPr>
            <a:endParaRPr lang="en-US" sz="1700" dirty="0" smtClean="0">
              <a:latin typeface="Arial" charset="0"/>
            </a:endParaRPr>
          </a:p>
        </p:txBody>
      </p:sp>
      <p:sp>
        <p:nvSpPr>
          <p:cNvPr id="33" name="Title 32"/>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r>
              <a:rPr lang="en-US" sz="1800" dirty="0"/>
              <a:t>Resources and Facilities</a:t>
            </a:r>
          </a:p>
          <a:p>
            <a:pPr lvl="1"/>
            <a:r>
              <a:rPr lang="en-US" sz="1600" dirty="0"/>
              <a:t>Veterans Affairs Salt Lake City Health Care System</a:t>
            </a:r>
          </a:p>
          <a:p>
            <a:pPr lvl="1"/>
            <a:r>
              <a:rPr lang="en-US" sz="1600" dirty="0"/>
              <a:t>Department of Epidemiology, University of Utah</a:t>
            </a:r>
          </a:p>
          <a:p>
            <a:r>
              <a:rPr lang="en-US" sz="1800" dirty="0"/>
              <a:t>Funding Support</a:t>
            </a:r>
          </a:p>
          <a:p>
            <a:pPr lvl="1"/>
            <a:r>
              <a:rPr lang="en-US" sz="1600" dirty="0"/>
              <a:t>VA Informatics and Computing Infrastructure VA HSR HIR 08-204</a:t>
            </a:r>
          </a:p>
          <a:p>
            <a:pPr lvl="1"/>
            <a:r>
              <a:rPr lang="en-US" sz="1600" dirty="0"/>
              <a:t>VA Consortium for Health Informatics Research VA HSR HIR 08-374</a:t>
            </a:r>
          </a:p>
          <a:p>
            <a:r>
              <a:rPr lang="en-US" sz="1800" dirty="0"/>
              <a:t>Financial Relationships</a:t>
            </a:r>
          </a:p>
          <a:p>
            <a:pPr lvl="1"/>
            <a:r>
              <a:rPr lang="en-US" sz="1600" dirty="0"/>
              <a:t>Research Grants from Amgen </a:t>
            </a:r>
            <a:r>
              <a:rPr lang="en-US" sz="1600" dirty="0" err="1"/>
              <a:t>Inc</a:t>
            </a:r>
            <a:r>
              <a:rPr lang="en-US" sz="1600" dirty="0"/>
              <a:t>, </a:t>
            </a:r>
            <a:r>
              <a:rPr lang="en-US" sz="1600" dirty="0" err="1"/>
              <a:t>Anolinx</a:t>
            </a:r>
            <a:r>
              <a:rPr lang="en-US" sz="1600" dirty="0"/>
              <a:t> LLC, AstraZeneca Pharmaceuticals LP, F. Hoffmann-La Roche Ltd, Genentech </a:t>
            </a:r>
            <a:r>
              <a:rPr lang="en-US" sz="1600" dirty="0" err="1"/>
              <a:t>Inc</a:t>
            </a:r>
            <a:r>
              <a:rPr lang="en-US" sz="1600" dirty="0"/>
              <a:t>, Genomic Health, Inc., Merck &amp; Co., Inc., </a:t>
            </a:r>
            <a:r>
              <a:rPr lang="en-US" sz="1600" dirty="0" err="1"/>
              <a:t>Mylan</a:t>
            </a:r>
            <a:r>
              <a:rPr lang="en-US" sz="1600" dirty="0"/>
              <a:t> Specialty LP, PAREXEL International Corporation, and Shire PLC through the University of Utah.</a:t>
            </a:r>
          </a:p>
          <a:p>
            <a:pPr lvl="1"/>
            <a:r>
              <a:rPr lang="en-US" sz="1600" dirty="0"/>
              <a:t>Federal funding from Centers for Disease Control and Prevention, Department of Defense, Department of Veterans Affairs, Intermountain Healthcare, National Heart, Lung, and Blood Institute, National Institute on Alcohol Abuse and Alcoholism, National Institute of Arthritis and Musculoskeletal and Skin Diseases, National Institute of General Medical Sciences, National Institute of Standards and Technology, National Library of Medicine, National Science Foundation, and Patient Centered Outcomes Research Institute</a:t>
            </a:r>
          </a:p>
        </p:txBody>
      </p:sp>
      <p:sp>
        <p:nvSpPr>
          <p:cNvPr id="2" name="Slide Number Placeholder 1"/>
          <p:cNvSpPr>
            <a:spLocks noGrp="1"/>
          </p:cNvSpPr>
          <p:nvPr>
            <p:ph type="sldNum" sz="quarter" idx="12"/>
          </p:nvPr>
        </p:nvSpPr>
        <p:spPr/>
        <p:txBody>
          <a:bodyPr/>
          <a:lstStyle/>
          <a:p>
            <a:fld id="{A1853903-4063-E24E-B3CD-AFA4C2CD3AB5}" type="slidenum">
              <a:rPr lang="en-US" smtClean="0"/>
              <a:pPr/>
              <a:t>2</a:t>
            </a:fld>
            <a:endParaRPr lang="en-US" dirty="0"/>
          </a:p>
        </p:txBody>
      </p:sp>
      <p:sp>
        <p:nvSpPr>
          <p:cNvPr id="24" name="Date Placeholder 23"/>
          <p:cNvSpPr>
            <a:spLocks noGrp="1"/>
          </p:cNvSpPr>
          <p:nvPr>
            <p:ph type="dt" sz="half" idx="10"/>
          </p:nvPr>
        </p:nvSpPr>
        <p:spPr/>
        <p:txBody>
          <a:bodyPr/>
          <a:lstStyle/>
          <a:p>
            <a:r>
              <a:rPr lang="en-US" smtClean="0"/>
              <a:t>08/20/2015</a:t>
            </a:r>
            <a:endParaRPr lang="en-US" dirty="0"/>
          </a:p>
        </p:txBody>
      </p:sp>
    </p:spTree>
    <p:extLst>
      <p:ext uri="{BB962C8B-B14F-4D97-AF65-F5344CB8AC3E}">
        <p14:creationId xmlns:p14="http://schemas.microsoft.com/office/powerpoint/2010/main" val="151791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Regex</a:t>
            </a:r>
            <a:endParaRPr lang="en-US" dirty="0"/>
          </a:p>
        </p:txBody>
      </p:sp>
      <p:sp>
        <p:nvSpPr>
          <p:cNvPr id="3" name="Content Placeholder 2"/>
          <p:cNvSpPr>
            <a:spLocks noGrp="1"/>
          </p:cNvSpPr>
          <p:nvPr>
            <p:ph idx="1"/>
          </p:nvPr>
        </p:nvSpPr>
        <p:spPr/>
        <p:txBody>
          <a:bodyPr/>
          <a:lstStyle/>
          <a:p>
            <a:r>
              <a:rPr lang="en-US" smtClean="0"/>
              <a:t>Exclude:</a:t>
            </a:r>
          </a:p>
          <a:p>
            <a:pPr lvl="1"/>
            <a:r>
              <a:rPr lang="en-US" smtClean="0"/>
              <a:t>coffee</a:t>
            </a:r>
          </a:p>
          <a:p>
            <a:pPr lvl="1"/>
            <a:r>
              <a:rPr lang="en-US" smtClean="0"/>
              <a:t>tea</a:t>
            </a:r>
          </a:p>
          <a:p>
            <a:pPr lvl="1"/>
            <a:r>
              <a:rPr lang="en-US" smtClean="0"/>
              <a:t>juice</a:t>
            </a:r>
          </a:p>
          <a:p>
            <a:pPr lvl="1"/>
            <a:r>
              <a:rPr lang="en-US" smtClean="0"/>
              <a:t>water</a:t>
            </a:r>
            <a:endParaRPr lang="en-US" dirty="0" smtClean="0"/>
          </a:p>
        </p:txBody>
      </p:sp>
      <p:sp>
        <p:nvSpPr>
          <p:cNvPr id="5" name="Slide Number Placeholder 4"/>
          <p:cNvSpPr>
            <a:spLocks noGrp="1"/>
          </p:cNvSpPr>
          <p:nvPr>
            <p:ph type="sldNum" sz="quarter" idx="12"/>
          </p:nvPr>
        </p:nvSpPr>
        <p:spPr/>
        <p:txBody>
          <a:bodyPr/>
          <a:lstStyle/>
          <a:p>
            <a:fld id="{0C51A5A3-E10C-4341-BA90-22F05299F932}" type="slidenum">
              <a:rPr lang="en-US" smtClean="0"/>
              <a:pPr/>
              <a:t>20</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146826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Task 1: Alcohol Use pipeline</a:t>
            </a:r>
            <a:endParaRPr lang="en-US" dirty="0"/>
          </a:p>
        </p:txBody>
      </p:sp>
      <p:sp>
        <p:nvSpPr>
          <p:cNvPr id="5" name="Slide Number Placeholder 4"/>
          <p:cNvSpPr>
            <a:spLocks noGrp="1"/>
          </p:cNvSpPr>
          <p:nvPr>
            <p:ph type="sldNum" sz="quarter" idx="12"/>
          </p:nvPr>
        </p:nvSpPr>
        <p:spPr/>
        <p:txBody>
          <a:bodyPr/>
          <a:lstStyle/>
          <a:p>
            <a:fld id="{0C51A5A3-E10C-4341-BA90-22F05299F932}" type="slidenum">
              <a:rPr lang="en-US" smtClean="0"/>
              <a:pPr/>
              <a:t>21</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
        <p:nvSpPr>
          <p:cNvPr id="35" name="Rectangle 34"/>
          <p:cNvSpPr/>
          <p:nvPr/>
        </p:nvSpPr>
        <p:spPr>
          <a:xfrm>
            <a:off x="1376866" y="1351358"/>
            <a:ext cx="1721097" cy="464124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0000FF"/>
                </a:solidFill>
                <a:effectLst/>
                <a:uLnTx/>
                <a:uFillTx/>
                <a:latin typeface="Calibri"/>
                <a:ea typeface="+mn-ea"/>
                <a:cs typeface="+mn-cs"/>
              </a:rPr>
              <a:t>Readers</a:t>
            </a:r>
            <a:endParaRPr kumimoji="0" lang="en-US" sz="2800" b="0" i="0" u="none" strike="noStrike" kern="0" cap="none" spc="0" normalizeH="0" baseline="0" noProof="0" dirty="0">
              <a:ln>
                <a:noFill/>
              </a:ln>
              <a:solidFill>
                <a:srgbClr val="0000FF"/>
              </a:solidFill>
              <a:effectLst/>
              <a:uLnTx/>
              <a:uFillTx/>
              <a:latin typeface="Calibri"/>
              <a:ea typeface="+mn-ea"/>
              <a:cs typeface="+mn-cs"/>
            </a:endParaRPr>
          </a:p>
        </p:txBody>
      </p:sp>
      <p:sp>
        <p:nvSpPr>
          <p:cNvPr id="36" name="Rectangle 35"/>
          <p:cNvSpPr/>
          <p:nvPr/>
        </p:nvSpPr>
        <p:spPr>
          <a:xfrm>
            <a:off x="3284069" y="1351358"/>
            <a:ext cx="2350170" cy="464124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libri"/>
                <a:ea typeface="+mn-ea"/>
                <a:cs typeface="+mn-cs"/>
              </a:rPr>
              <a:t>Pipeline</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7" name="Rectangle 36"/>
          <p:cNvSpPr/>
          <p:nvPr/>
        </p:nvSpPr>
        <p:spPr>
          <a:xfrm>
            <a:off x="5756696" y="1351358"/>
            <a:ext cx="1624236" cy="4641242"/>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C0504D">
                    <a:lumMod val="50000"/>
                  </a:srgbClr>
                </a:solidFill>
                <a:effectLst/>
                <a:uLnTx/>
                <a:uFillTx/>
                <a:latin typeface="Calibri"/>
                <a:ea typeface="+mn-ea"/>
                <a:cs typeface="+mn-cs"/>
              </a:rPr>
              <a:t>Listeners</a:t>
            </a:r>
          </a:p>
        </p:txBody>
      </p:sp>
      <p:sp>
        <p:nvSpPr>
          <p:cNvPr id="38" name="Multidocument 37"/>
          <p:cNvSpPr/>
          <p:nvPr/>
        </p:nvSpPr>
        <p:spPr>
          <a:xfrm>
            <a:off x="106826" y="4568178"/>
            <a:ext cx="1115736" cy="1281980"/>
          </a:xfrm>
          <a:prstGeom prst="flowChartMultidocumen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Files</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9" name="Magnetic Disk 38"/>
          <p:cNvSpPr/>
          <p:nvPr/>
        </p:nvSpPr>
        <p:spPr>
          <a:xfrm>
            <a:off x="106826" y="1944867"/>
            <a:ext cx="1115736" cy="1566865"/>
          </a:xfrm>
          <a:prstGeom prst="flowChartMagneticDisk">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Database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0" name="TextBox 39"/>
          <p:cNvSpPr txBox="1"/>
          <p:nvPr/>
        </p:nvSpPr>
        <p:spPr>
          <a:xfrm>
            <a:off x="1376866" y="2455279"/>
            <a:ext cx="1697123" cy="914400"/>
          </a:xfrm>
          <a:prstGeom prst="rect">
            <a:avLst/>
          </a:prstGeom>
          <a:solidFill>
            <a:srgbClr val="C0504D"/>
          </a:solidFill>
          <a:ln w="25400" cap="flat" cmpd="sng" algn="ctr">
            <a:solidFill>
              <a:srgbClr val="C0504D">
                <a:shade val="50000"/>
              </a:srgbClr>
            </a:solidFill>
            <a:prstDash val="solid"/>
          </a:ln>
          <a:effectLst/>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Batch database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reader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1" name="TextBox 40"/>
          <p:cNvSpPr txBox="1"/>
          <p:nvPr/>
        </p:nvSpPr>
        <p:spPr>
          <a:xfrm>
            <a:off x="1376865" y="4568177"/>
            <a:ext cx="1697123" cy="914400"/>
          </a:xfrm>
          <a:prstGeom prst="rect">
            <a:avLst/>
          </a:prstGeom>
          <a:solidFill>
            <a:srgbClr val="8064A2"/>
          </a:solidFill>
          <a:ln w="25400" cap="flat" cmpd="sng" algn="ctr">
            <a:solidFill>
              <a:srgbClr val="8064A2">
                <a:shade val="50000"/>
              </a:srgbClr>
            </a:solidFill>
            <a:prstDash val="solid"/>
          </a:ln>
          <a:effectLst/>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File Reader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2" name="TextBox 41"/>
          <p:cNvSpPr txBox="1"/>
          <p:nvPr/>
        </p:nvSpPr>
        <p:spPr>
          <a:xfrm>
            <a:off x="3405506" y="1844487"/>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Alcohol</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3" name="TextBox 42"/>
          <p:cNvSpPr txBox="1"/>
          <p:nvPr/>
        </p:nvSpPr>
        <p:spPr>
          <a:xfrm>
            <a:off x="3405506" y="2571755"/>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Window </a:t>
            </a:r>
            <a:r>
              <a:rPr kumimoji="0" lang="en-US" sz="1800" b="0" i="0" u="none" strike="noStrike" kern="0" cap="none" spc="0" normalizeH="0" baseline="0" noProof="0" dirty="0" err="1" smtClean="0">
                <a:ln>
                  <a:noFill/>
                </a:ln>
                <a:solidFill>
                  <a:sysClr val="windowText" lastClr="000000"/>
                </a:solidFill>
                <a:effectLst/>
                <a:uLnTx/>
                <a:uFillTx/>
                <a:latin typeface="Calibri"/>
                <a:ea typeface="+mn-ea"/>
                <a:cs typeface="+mn-cs"/>
              </a:rPr>
              <a:t>Sectionizer</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4" name="TextBox 43"/>
          <p:cNvSpPr txBox="1"/>
          <p:nvPr/>
        </p:nvSpPr>
        <p:spPr>
          <a:xfrm>
            <a:off x="3405506" y="3299023"/>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Past use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5" name="TextBox 44"/>
          <p:cNvSpPr txBox="1"/>
          <p:nvPr/>
        </p:nvSpPr>
        <p:spPr>
          <a:xfrm>
            <a:off x="3429000" y="37338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Current</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6" name="TextBox 45"/>
          <p:cNvSpPr txBox="1"/>
          <p:nvPr/>
        </p:nvSpPr>
        <p:spPr>
          <a:xfrm>
            <a:off x="3429000" y="41910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Never use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7" name="TextBox 46"/>
          <p:cNvSpPr txBox="1"/>
          <p:nvPr/>
        </p:nvSpPr>
        <p:spPr>
          <a:xfrm>
            <a:off x="3429000" y="46482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Exclude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8" name="TextBox 47"/>
          <p:cNvSpPr txBox="1"/>
          <p:nvPr/>
        </p:nvSpPr>
        <p:spPr>
          <a:xfrm>
            <a:off x="5756696" y="3340209"/>
            <a:ext cx="1624236" cy="714290"/>
          </a:xfrm>
          <a:prstGeom prst="rect">
            <a:avLst/>
          </a:prstGeom>
          <a:solidFill>
            <a:srgbClr val="F79646"/>
          </a:solidFill>
          <a:ln w="25400" cap="flat" cmpd="sng" algn="ctr">
            <a:solidFill>
              <a:srgbClr val="F79646">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CSV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9" name="TextBox 48"/>
          <p:cNvSpPr txBox="1"/>
          <p:nvPr/>
        </p:nvSpPr>
        <p:spPr>
          <a:xfrm>
            <a:off x="5756696" y="2220433"/>
            <a:ext cx="1624236" cy="714290"/>
          </a:xfrm>
          <a:prstGeom prst="rect">
            <a:avLst/>
          </a:prstGeom>
          <a:solidFill>
            <a:srgbClr val="4F81BD"/>
          </a:solidFill>
          <a:ln w="25400" cap="flat" cmpd="sng" algn="ctr">
            <a:solidFill>
              <a:srgbClr val="4F81BD">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XMI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0" name="TextBox 49"/>
          <p:cNvSpPr txBox="1"/>
          <p:nvPr/>
        </p:nvSpPr>
        <p:spPr>
          <a:xfrm>
            <a:off x="5756696" y="4459985"/>
            <a:ext cx="1624236" cy="927235"/>
          </a:xfrm>
          <a:prstGeom prst="rect">
            <a:avLst/>
          </a:prstGeom>
          <a:solidFill>
            <a:srgbClr val="4BACC6"/>
          </a:solidFill>
          <a:ln w="25400" cap="flat" cmpd="sng" algn="ctr">
            <a:solidFill>
              <a:srgbClr val="4BACC6">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Batch database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Magnetic Disk 50"/>
          <p:cNvSpPr/>
          <p:nvPr/>
        </p:nvSpPr>
        <p:spPr>
          <a:xfrm>
            <a:off x="7879473" y="4459986"/>
            <a:ext cx="1115736" cy="1566865"/>
          </a:xfrm>
          <a:prstGeom prst="flowChartMagneticDisk">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Database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2" name="Multidocument 51"/>
          <p:cNvSpPr/>
          <p:nvPr/>
        </p:nvSpPr>
        <p:spPr>
          <a:xfrm>
            <a:off x="7772647" y="1243164"/>
            <a:ext cx="1115736" cy="1281980"/>
          </a:xfrm>
          <a:prstGeom prst="flowChartMultidocumen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XMI Files</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3" name="Document 52"/>
          <p:cNvSpPr/>
          <p:nvPr/>
        </p:nvSpPr>
        <p:spPr>
          <a:xfrm>
            <a:off x="7772647" y="3048793"/>
            <a:ext cx="1115736" cy="1245013"/>
          </a:xfrm>
          <a:prstGeom prst="flowChartDocumen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Delimited file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54" name="Straight Arrow Connector 53"/>
          <p:cNvCxnSpPr>
            <a:stCxn id="49" idx="3"/>
            <a:endCxn id="52" idx="1"/>
          </p:cNvCxnSpPr>
          <p:nvPr/>
        </p:nvCxnSpPr>
        <p:spPr>
          <a:xfrm flipV="1">
            <a:off x="7380932" y="1884154"/>
            <a:ext cx="391715" cy="693424"/>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5" name="Straight Arrow Connector 54"/>
          <p:cNvCxnSpPr>
            <a:stCxn id="48" idx="3"/>
            <a:endCxn id="53" idx="1"/>
          </p:cNvCxnSpPr>
          <p:nvPr/>
        </p:nvCxnSpPr>
        <p:spPr>
          <a:xfrm flipV="1">
            <a:off x="7380932" y="3671300"/>
            <a:ext cx="391715" cy="26054"/>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6" name="Straight Arrow Connector 55"/>
          <p:cNvCxnSpPr>
            <a:stCxn id="50" idx="3"/>
            <a:endCxn id="51" idx="2"/>
          </p:cNvCxnSpPr>
          <p:nvPr/>
        </p:nvCxnSpPr>
        <p:spPr>
          <a:xfrm>
            <a:off x="7380932" y="4923603"/>
            <a:ext cx="498541" cy="31981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7" name="Straight Arrow Connector 56"/>
          <p:cNvCxnSpPr/>
          <p:nvPr/>
        </p:nvCxnSpPr>
        <p:spPr>
          <a:xfrm flipV="1">
            <a:off x="852701" y="3155624"/>
            <a:ext cx="937694" cy="1721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8" name="Straight Arrow Connector 57"/>
          <p:cNvCxnSpPr/>
          <p:nvPr/>
        </p:nvCxnSpPr>
        <p:spPr>
          <a:xfrm flipV="1">
            <a:off x="852701" y="5300855"/>
            <a:ext cx="937694" cy="1721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9" name="Straight Arrow Connector 58"/>
          <p:cNvCxnSpPr>
            <a:stCxn id="42" idx="2"/>
            <a:endCxn id="43" idx="0"/>
          </p:cNvCxnSpPr>
          <p:nvPr/>
        </p:nvCxnSpPr>
        <p:spPr>
          <a:xfrm>
            <a:off x="4457066" y="2213819"/>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0" name="Straight Arrow Connector 59"/>
          <p:cNvCxnSpPr/>
          <p:nvPr/>
        </p:nvCxnSpPr>
        <p:spPr>
          <a:xfrm>
            <a:off x="4457066" y="2934723"/>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4" name="Straight Arrow Connector 47"/>
          <p:cNvCxnSpPr>
            <a:stCxn id="35" idx="0"/>
            <a:endCxn id="36" idx="0"/>
          </p:cNvCxnSpPr>
          <p:nvPr/>
        </p:nvCxnSpPr>
        <p:spPr>
          <a:xfrm rot="5400000" flipH="1" flipV="1">
            <a:off x="3348284" y="240489"/>
            <a:ext cx="12700" cy="2221739"/>
          </a:xfrm>
          <a:prstGeom prst="bentConnector3">
            <a:avLst>
              <a:gd name="adj1" fmla="val 2534535"/>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5" name="Straight Arrow Connector 53"/>
          <p:cNvCxnSpPr>
            <a:stCxn id="36" idx="2"/>
            <a:endCxn id="37" idx="2"/>
          </p:cNvCxnSpPr>
          <p:nvPr/>
        </p:nvCxnSpPr>
        <p:spPr>
          <a:xfrm rot="16200000" flipH="1">
            <a:off x="5513984" y="4937770"/>
            <a:ext cx="12700" cy="2109660"/>
          </a:xfrm>
          <a:prstGeom prst="bentConnector3">
            <a:avLst>
              <a:gd name="adj1" fmla="val 2437583"/>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sp>
        <p:nvSpPr>
          <p:cNvPr id="34" name="TextBox 33"/>
          <p:cNvSpPr txBox="1"/>
          <p:nvPr/>
        </p:nvSpPr>
        <p:spPr>
          <a:xfrm>
            <a:off x="3429000" y="54102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Logic</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66" name="Straight Arrow Connector 65"/>
          <p:cNvCxnSpPr>
            <a:endCxn id="34" idx="0"/>
          </p:cNvCxnSpPr>
          <p:nvPr/>
        </p:nvCxnSpPr>
        <p:spPr>
          <a:xfrm>
            <a:off x="4480560" y="5052264"/>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grpSp>
        <p:nvGrpSpPr>
          <p:cNvPr id="3" name="Group 2"/>
          <p:cNvGrpSpPr/>
          <p:nvPr/>
        </p:nvGrpSpPr>
        <p:grpSpPr>
          <a:xfrm>
            <a:off x="5181600" y="775600"/>
            <a:ext cx="3962400" cy="1662800"/>
            <a:chOff x="5234837" y="775600"/>
            <a:chExt cx="3962400" cy="1662800"/>
          </a:xfrm>
        </p:grpSpPr>
        <p:sp>
          <p:nvSpPr>
            <p:cNvPr id="33" name="Rectangle 32"/>
            <p:cNvSpPr/>
            <p:nvPr/>
          </p:nvSpPr>
          <p:spPr>
            <a:xfrm>
              <a:off x="5234837" y="775600"/>
              <a:ext cx="3962400" cy="1662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200" fontAlgn="auto">
                <a:spcBef>
                  <a:spcPts val="0"/>
                </a:spcBef>
                <a:spcAft>
                  <a:spcPts val="0"/>
                </a:spcAft>
              </a:pPr>
              <a:r>
                <a:rPr lang="en-US" sz="1800" dirty="0">
                  <a:solidFill>
                    <a:prstClr val="black"/>
                  </a:solidFill>
                  <a:latin typeface="Calibri"/>
                </a:rPr>
                <a:t>Broker: </a:t>
              </a:r>
              <a:r>
                <a:rPr lang="en-US" sz="1800" dirty="0" err="1" smtClean="0">
                  <a:solidFill>
                    <a:prstClr val="black"/>
                  </a:solidFill>
                  <a:latin typeface="Calibri"/>
                </a:rPr>
                <a:t>localhost</a:t>
              </a:r>
              <a:r>
                <a:rPr lang="en-US" sz="1800" dirty="0" smtClean="0">
                  <a:solidFill>
                    <a:prstClr val="black"/>
                  </a:solidFill>
                  <a:latin typeface="Calibri"/>
                </a:rPr>
                <a:t> </a:t>
              </a:r>
            </a:p>
            <a:p>
              <a:pPr algn="ctr" defTabSz="457200" fontAlgn="auto">
                <a:spcBef>
                  <a:spcPts val="0"/>
                </a:spcBef>
                <a:spcAft>
                  <a:spcPts val="0"/>
                </a:spcAft>
              </a:pPr>
              <a:r>
                <a:rPr lang="en-US" sz="1800" dirty="0" smtClean="0">
                  <a:solidFill>
                    <a:prstClr val="black"/>
                  </a:solidFill>
                  <a:latin typeface="Calibri"/>
                </a:rPr>
                <a:t>JAM: 192.168.1.3</a:t>
              </a:r>
            </a:p>
            <a:p>
              <a:pPr algn="ctr" defTabSz="457200" fontAlgn="auto">
                <a:spcBef>
                  <a:spcPts val="0"/>
                </a:spcBef>
                <a:spcAft>
                  <a:spcPts val="0"/>
                </a:spcAft>
              </a:pPr>
              <a:r>
                <a:rPr lang="en-US" sz="1800" dirty="0" smtClean="0">
                  <a:solidFill>
                    <a:prstClr val="black"/>
                  </a:solidFill>
                  <a:latin typeface="Calibri"/>
                </a:rPr>
                <a:t>Endpoint name: </a:t>
              </a:r>
              <a:r>
                <a:rPr lang="en-US" sz="1800" dirty="0" err="1" smtClean="0">
                  <a:solidFill>
                    <a:prstClr val="black"/>
                  </a:solidFill>
                  <a:latin typeface="Calibri"/>
                </a:rPr>
                <a:t>Demo_YourName</a:t>
              </a:r>
              <a:endParaRPr lang="en-US" sz="1800" dirty="0" smtClean="0">
                <a:solidFill>
                  <a:prstClr val="black"/>
                </a:solidFill>
                <a:latin typeface="Calibri"/>
              </a:endParaRPr>
            </a:p>
            <a:p>
              <a:pPr algn="ctr" defTabSz="457200" fontAlgn="auto">
                <a:spcBef>
                  <a:spcPts val="0"/>
                </a:spcBef>
                <a:spcAft>
                  <a:spcPts val="0"/>
                </a:spcAft>
              </a:pPr>
              <a:endParaRPr lang="en-US" sz="1800" dirty="0" smtClean="0">
                <a:solidFill>
                  <a:prstClr val="black"/>
                </a:solidFill>
                <a:latin typeface="Calibri"/>
              </a:endParaRPr>
            </a:p>
            <a:p>
              <a:pPr algn="ctr" defTabSz="457200" fontAlgn="auto">
                <a:spcBef>
                  <a:spcPts val="0"/>
                </a:spcBef>
                <a:spcAft>
                  <a:spcPts val="0"/>
                </a:spcAft>
              </a:pPr>
              <a:r>
                <a:rPr lang="en-US" sz="1800" dirty="0">
                  <a:solidFill>
                    <a:prstClr val="black"/>
                  </a:solidFill>
                </a:rPr>
                <a:t>﻿</a:t>
              </a:r>
              <a:r>
                <a:rPr lang="en-US" sz="1800" dirty="0" err="1" smtClean="0">
                  <a:solidFill>
                    <a:prstClr val="black"/>
                  </a:solidFill>
                </a:rPr>
                <a:t>Djava.rmi.server.hostname</a:t>
              </a:r>
              <a:r>
                <a:rPr lang="en-US" sz="1800" dirty="0">
                  <a:solidFill>
                    <a:prstClr val="black"/>
                  </a:solidFill>
                </a:rPr>
                <a:t>=192.168.1.6 </a:t>
              </a:r>
              <a:r>
                <a:rPr lang="en-US" sz="1800" dirty="0" smtClean="0">
                  <a:solidFill>
                    <a:prstClr val="black"/>
                  </a:solidFill>
                  <a:latin typeface="Calibri"/>
                </a:rPr>
                <a:t> </a:t>
              </a:r>
              <a:endParaRPr lang="en-US" sz="1800" dirty="0" smtClean="0">
                <a:solidFill>
                  <a:prstClr val="black"/>
                </a:solidFill>
                <a:latin typeface="Calibri"/>
              </a:endParaRPr>
            </a:p>
          </p:txBody>
        </p:sp>
        <p:cxnSp>
          <p:nvCxnSpPr>
            <p:cNvPr id="61" name="Straight Arrow Connector 60"/>
            <p:cNvCxnSpPr/>
            <p:nvPr/>
          </p:nvCxnSpPr>
          <p:spPr>
            <a:xfrm flipV="1">
              <a:off x="5234837" y="1219200"/>
              <a:ext cx="403963" cy="496815"/>
            </a:xfrm>
            <a:prstGeom prst="straightConnector1">
              <a:avLst/>
            </a:prstGeom>
            <a:ln w="57150" cmpd="sng">
              <a:solidFill>
                <a:schemeClr val="bg2">
                  <a:lumMod val="25000"/>
                </a:schemeClr>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281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smtClean="0"/>
              <a:t>Task 1</a:t>
            </a:r>
            <a:endParaRPr lang="en-US" dirty="0"/>
          </a:p>
        </p:txBody>
      </p:sp>
      <p:sp>
        <p:nvSpPr>
          <p:cNvPr id="3" name="Content Placeholder 2"/>
          <p:cNvSpPr>
            <a:spLocks noGrp="1"/>
          </p:cNvSpPr>
          <p:nvPr>
            <p:ph idx="1"/>
          </p:nvPr>
        </p:nvSpPr>
        <p:spPr/>
        <p:txBody>
          <a:bodyPr/>
          <a:lstStyle/>
          <a:p>
            <a:endParaRPr lang="en-US" dirty="0" smtClean="0"/>
          </a:p>
          <a:p>
            <a:r>
              <a:rPr lang="en-US" dirty="0" smtClean="0"/>
              <a:t>Run Alcohol Use pipeline</a:t>
            </a:r>
          </a:p>
          <a:p>
            <a:endParaRPr lang="en-US" dirty="0" smtClean="0"/>
          </a:p>
          <a:p>
            <a:r>
              <a:rPr lang="en-US" dirty="0" smtClean="0"/>
              <a:t>Look at Service, Client, Pipeline</a:t>
            </a:r>
            <a:endParaRPr lang="en-US" dirty="0"/>
          </a:p>
        </p:txBody>
      </p:sp>
      <p:sp>
        <p:nvSpPr>
          <p:cNvPr id="5" name="Slide Number Placeholder 4"/>
          <p:cNvSpPr>
            <a:spLocks noGrp="1"/>
          </p:cNvSpPr>
          <p:nvPr>
            <p:ph type="sldNum" sz="quarter" idx="12"/>
          </p:nvPr>
        </p:nvSpPr>
        <p:spPr/>
        <p:txBody>
          <a:bodyPr/>
          <a:lstStyle/>
          <a:p>
            <a:fld id="{0C51A5A3-E10C-4341-BA90-22F05299F932}" type="slidenum">
              <a:rPr lang="en-US" smtClean="0"/>
              <a:pPr/>
              <a:t>22</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290121012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 of Development</a:t>
            </a:r>
            <a:endParaRPr lang="en-US" dirty="0"/>
          </a:p>
        </p:txBody>
      </p:sp>
      <p:sp>
        <p:nvSpPr>
          <p:cNvPr id="3" name="Content Placeholder 2"/>
          <p:cNvSpPr>
            <a:spLocks noGrp="1"/>
          </p:cNvSpPr>
          <p:nvPr>
            <p:ph idx="1"/>
          </p:nvPr>
        </p:nvSpPr>
        <p:spPr/>
        <p:txBody>
          <a:bodyPr/>
          <a:lstStyle/>
          <a:p>
            <a:r>
              <a:rPr lang="en-US" dirty="0" smtClean="0"/>
              <a:t>Requirements:</a:t>
            </a:r>
          </a:p>
          <a:p>
            <a:pPr lvl="1"/>
            <a:r>
              <a:rPr lang="en-US" dirty="0" smtClean="0"/>
              <a:t>Common infrastructure</a:t>
            </a:r>
          </a:p>
          <a:p>
            <a:pPr lvl="2"/>
            <a:r>
              <a:rPr lang="en-US" dirty="0" smtClean="0"/>
              <a:t>Input / Output</a:t>
            </a:r>
          </a:p>
          <a:p>
            <a:pPr lvl="2"/>
            <a:r>
              <a:rPr lang="en-US" dirty="0" smtClean="0"/>
              <a:t>Serialization and Transport of Data</a:t>
            </a:r>
          </a:p>
          <a:p>
            <a:pPr lvl="2"/>
            <a:r>
              <a:rPr lang="en-US" dirty="0" smtClean="0"/>
              <a:t>Metadata Storage and Indexing</a:t>
            </a:r>
          </a:p>
          <a:p>
            <a:pPr lvl="1"/>
            <a:r>
              <a:rPr lang="en-US" dirty="0" smtClean="0"/>
              <a:t>Reusable logic modules </a:t>
            </a:r>
          </a:p>
          <a:p>
            <a:pPr lvl="1"/>
            <a:r>
              <a:rPr lang="en-US" dirty="0" smtClean="0"/>
              <a:t>Logic from other platforms can be easily incorporated</a:t>
            </a:r>
          </a:p>
          <a:p>
            <a:pPr lvl="1"/>
            <a:r>
              <a:rPr lang="en-US" dirty="0" smtClean="0"/>
              <a:t>Community support</a:t>
            </a:r>
          </a:p>
          <a:p>
            <a:pPr lvl="1"/>
            <a:endParaRPr lang="en-US" dirty="0"/>
          </a:p>
        </p:txBody>
      </p:sp>
      <p:sp>
        <p:nvSpPr>
          <p:cNvPr id="6" name="Slide Number Placeholder 5"/>
          <p:cNvSpPr>
            <a:spLocks noGrp="1"/>
          </p:cNvSpPr>
          <p:nvPr>
            <p:ph type="sldNum" sz="quarter" idx="12"/>
          </p:nvPr>
        </p:nvSpPr>
        <p:spPr/>
        <p:txBody>
          <a:bodyPr/>
          <a:lstStyle/>
          <a:p>
            <a:fld id="{0C51A5A3-E10C-4341-BA90-22F05299F932}" type="slidenum">
              <a:rPr lang="en-US" smtClean="0"/>
              <a:pPr/>
              <a:t>23</a:t>
            </a:fld>
            <a:endParaRPr lang="en-US"/>
          </a:p>
        </p:txBody>
      </p:sp>
      <p:sp>
        <p:nvSpPr>
          <p:cNvPr id="5" name="Date Placeholder 4"/>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48562896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Apache UIMA-AS</a:t>
            </a:r>
            <a:endParaRPr lang="en-US" dirty="0"/>
          </a:p>
        </p:txBody>
      </p:sp>
      <p:sp>
        <p:nvSpPr>
          <p:cNvPr id="6" name="Slide Number Placeholder 5"/>
          <p:cNvSpPr>
            <a:spLocks noGrp="1"/>
          </p:cNvSpPr>
          <p:nvPr>
            <p:ph type="sldNum" sz="quarter" idx="12"/>
          </p:nvPr>
        </p:nvSpPr>
        <p:spPr/>
        <p:txBody>
          <a:bodyPr/>
          <a:lstStyle/>
          <a:p>
            <a:fld id="{0C51A5A3-E10C-4341-BA90-22F05299F932}" type="slidenum">
              <a:rPr lang="en-US" smtClean="0"/>
              <a:pPr/>
              <a:t>24</a:t>
            </a:fld>
            <a:endParaRPr lang="en-US"/>
          </a:p>
        </p:txBody>
      </p:sp>
      <p:sp>
        <p:nvSpPr>
          <p:cNvPr id="3" name="Date Placeholder 2"/>
          <p:cNvSpPr>
            <a:spLocks noGrp="1"/>
          </p:cNvSpPr>
          <p:nvPr>
            <p:ph type="dt" sz="half" idx="10"/>
          </p:nvPr>
        </p:nvSpPr>
        <p:spPr/>
        <p:txBody>
          <a:bodyPr/>
          <a:lstStyle/>
          <a:p>
            <a:r>
              <a:rPr lang="en-US" smtClean="0"/>
              <a:t>08/20/2015</a:t>
            </a:r>
            <a:endParaRPr lang="en-US"/>
          </a:p>
        </p:txBody>
      </p:sp>
      <p:pic>
        <p:nvPicPr>
          <p:cNvPr id="4" name="Picture 3"/>
          <p:cNvPicPr>
            <a:picLocks noChangeAspect="1"/>
          </p:cNvPicPr>
          <p:nvPr/>
        </p:nvPicPr>
        <p:blipFill>
          <a:blip r:embed="rId3"/>
          <a:stretch>
            <a:fillRect/>
          </a:stretch>
        </p:blipFill>
        <p:spPr>
          <a:xfrm>
            <a:off x="685800" y="1524000"/>
            <a:ext cx="1905000" cy="19050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4000" b="91750" l="3652" r="97753"/>
                    </a14:imgEffect>
                  </a14:imgLayer>
                </a14:imgProps>
              </a:ext>
            </a:extLst>
          </a:blip>
          <a:stretch>
            <a:fillRect/>
          </a:stretch>
        </p:blipFill>
        <p:spPr>
          <a:xfrm>
            <a:off x="3962400" y="3810000"/>
            <a:ext cx="2983992" cy="1676400"/>
          </a:xfrm>
          <a:prstGeom prst="rect">
            <a:avLst/>
          </a:prstGeom>
        </p:spPr>
      </p:pic>
    </p:spTree>
    <p:extLst>
      <p:ext uri="{BB962C8B-B14F-4D97-AF65-F5344CB8AC3E}">
        <p14:creationId xmlns:p14="http://schemas.microsoft.com/office/powerpoint/2010/main" val="615014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decel="100000"/>
                                        <p:tgtEl>
                                          <p:spTgt spid="5"/>
                                        </p:tgtEl>
                                      </p:cBhvr>
                                    </p:animEffect>
                                    <p:anim calcmode="lin" valueType="num">
                                      <p:cBhvr>
                                        <p:cTn id="8" dur="400" decel="100000" fill="hold"/>
                                        <p:tgtEl>
                                          <p:spTgt spid="5"/>
                                        </p:tgtEl>
                                        <p:attrNameLst>
                                          <p:attrName>style.rotation</p:attrName>
                                        </p:attrNameLst>
                                      </p:cBhvr>
                                      <p:tavLst>
                                        <p:tav tm="0">
                                          <p:val>
                                            <p:fltVal val="-90"/>
                                          </p:val>
                                        </p:tav>
                                        <p:tav tm="100000">
                                          <p:val>
                                            <p:fltVal val="0"/>
                                          </p:val>
                                        </p:tav>
                                      </p:tavLst>
                                    </p:anim>
                                    <p:anim calcmode="lin" valueType="num">
                                      <p:cBhvr>
                                        <p:cTn id="9" dur="400" decel="100000" fill="hold"/>
                                        <p:tgtEl>
                                          <p:spTgt spid="5"/>
                                        </p:tgtEl>
                                        <p:attrNameLst>
                                          <p:attrName>ppt_x</p:attrName>
                                        </p:attrNameLst>
                                      </p:cBhvr>
                                      <p:tavLst>
                                        <p:tav tm="0">
                                          <p:val>
                                            <p:strVal val="#ppt_x+0.4"/>
                                          </p:val>
                                        </p:tav>
                                        <p:tav tm="100000">
                                          <p:val>
                                            <p:strVal val="#ppt_x-0.05"/>
                                          </p:val>
                                        </p:tav>
                                      </p:tavLst>
                                    </p:anim>
                                    <p:anim calcmode="lin" valueType="num">
                                      <p:cBhvr>
                                        <p:cTn id="10" dur="400" decel="100000" fill="hold"/>
                                        <p:tgtEl>
                                          <p:spTgt spid="5"/>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5"/>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Leo</a:t>
            </a:r>
            <a:endParaRPr lang="en-US" dirty="0"/>
          </a:p>
        </p:txBody>
      </p:sp>
      <p:sp>
        <p:nvSpPr>
          <p:cNvPr id="54274" name="Content Placeholder 2"/>
          <p:cNvSpPr>
            <a:spLocks noGrp="1"/>
          </p:cNvSpPr>
          <p:nvPr>
            <p:ph idx="1"/>
          </p:nvPr>
        </p:nvSpPr>
        <p:spPr/>
        <p:txBody>
          <a:bodyPr/>
          <a:lstStyle/>
          <a:p>
            <a:r>
              <a:rPr lang="en-US" smtClean="0"/>
              <a:t>Rapid NLP Development</a:t>
            </a:r>
          </a:p>
          <a:p>
            <a:r>
              <a:rPr lang="en-US" smtClean="0"/>
              <a:t>Programmatically Generate:</a:t>
            </a:r>
          </a:p>
          <a:p>
            <a:pPr lvl="1"/>
            <a:r>
              <a:rPr lang="en-US" smtClean="0"/>
              <a:t>UIMA Descriptors</a:t>
            </a:r>
          </a:p>
          <a:p>
            <a:pPr lvl="1"/>
            <a:r>
              <a:rPr lang="en-US" smtClean="0"/>
              <a:t>Parameter and Type information for AE</a:t>
            </a:r>
          </a:p>
          <a:p>
            <a:pPr lvl="1"/>
            <a:r>
              <a:rPr lang="en-US" smtClean="0"/>
              <a:t>Aggregate AE for a Service</a:t>
            </a:r>
          </a:p>
          <a:p>
            <a:pPr lvl="1"/>
            <a:r>
              <a:rPr lang="en-US" smtClean="0"/>
              <a:t>Deployment Configuration</a:t>
            </a:r>
          </a:p>
          <a:p>
            <a:pPr lvl="1"/>
            <a:r>
              <a:rPr lang="en-US" smtClean="0"/>
              <a:t>Standard and Custom CollectionReaders</a:t>
            </a:r>
          </a:p>
          <a:p>
            <a:pPr lvl="1"/>
            <a:r>
              <a:rPr lang="en-US" smtClean="0"/>
              <a:t>Standard and Custom Listeners</a:t>
            </a:r>
          </a:p>
          <a:p>
            <a:r>
              <a:rPr lang="en-US" smtClean="0"/>
              <a:t>Launch Services and Clients in UIMA-AS</a:t>
            </a:r>
          </a:p>
          <a:p>
            <a:endParaRPr lang="en-US"/>
          </a:p>
        </p:txBody>
      </p:sp>
      <p:sp>
        <p:nvSpPr>
          <p:cNvPr id="4" name="Slide Number Placeholder 3"/>
          <p:cNvSpPr>
            <a:spLocks noGrp="1"/>
          </p:cNvSpPr>
          <p:nvPr>
            <p:ph type="sldNum" sz="quarter" idx="12"/>
          </p:nvPr>
        </p:nvSpPr>
        <p:spPr/>
        <p:txBody>
          <a:bodyPr/>
          <a:lstStyle/>
          <a:p>
            <a:fld id="{0C51A5A3-E10C-4341-BA90-22F05299F932}" type="slidenum">
              <a:rPr lang="en-US" smtClean="0"/>
              <a:pPr/>
              <a:t>25</a:t>
            </a:fld>
            <a:endParaRPr lang="en-US"/>
          </a:p>
        </p:txBody>
      </p:sp>
      <p:sp>
        <p:nvSpPr>
          <p:cNvPr id="3" name="Date Placeholder 2"/>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257127458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Leo</a:t>
            </a:r>
            <a:endParaRPr lang="en-US" dirty="0"/>
          </a:p>
        </p:txBody>
      </p:sp>
      <p:grpSp>
        <p:nvGrpSpPr>
          <p:cNvPr id="44" name="Group 43"/>
          <p:cNvGrpSpPr/>
          <p:nvPr/>
        </p:nvGrpSpPr>
        <p:grpSpPr>
          <a:xfrm>
            <a:off x="329030" y="925144"/>
            <a:ext cx="8659506" cy="5399456"/>
            <a:chOff x="329030" y="925144"/>
            <a:chExt cx="8659506" cy="5399456"/>
          </a:xfrm>
        </p:grpSpPr>
        <p:grpSp>
          <p:nvGrpSpPr>
            <p:cNvPr id="5" name="Group 4"/>
            <p:cNvGrpSpPr/>
            <p:nvPr/>
          </p:nvGrpSpPr>
          <p:grpSpPr>
            <a:xfrm>
              <a:off x="2548935" y="925144"/>
              <a:ext cx="4240845" cy="1033083"/>
              <a:chOff x="2879609" y="1676400"/>
              <a:chExt cx="3172000" cy="772709"/>
            </a:xfrm>
          </p:grpSpPr>
          <p:sp>
            <p:nvSpPr>
              <p:cNvPr id="7" name="Direct Access Storage 6"/>
              <p:cNvSpPr/>
              <p:nvPr/>
            </p:nvSpPr>
            <p:spPr>
              <a:xfrm>
                <a:off x="2879609"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8" name="Direct Access Storage 7"/>
              <p:cNvSpPr/>
              <p:nvPr/>
            </p:nvSpPr>
            <p:spPr>
              <a:xfrm>
                <a:off x="3265939"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9" name="Direct Access Storage 8"/>
              <p:cNvSpPr/>
              <p:nvPr/>
            </p:nvSpPr>
            <p:spPr>
              <a:xfrm>
                <a:off x="3652269"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10" name="Direct Access Storage 9"/>
              <p:cNvSpPr/>
              <p:nvPr/>
            </p:nvSpPr>
            <p:spPr>
              <a:xfrm>
                <a:off x="4038600"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11" name="Direct Access Storage 10"/>
              <p:cNvSpPr/>
              <p:nvPr/>
            </p:nvSpPr>
            <p:spPr>
              <a:xfrm>
                <a:off x="4419600"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12" name="Direct Access Storage 11"/>
              <p:cNvSpPr/>
              <p:nvPr/>
            </p:nvSpPr>
            <p:spPr>
              <a:xfrm>
                <a:off x="4805930"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13" name="Direct Access Storage 12"/>
              <p:cNvSpPr/>
              <p:nvPr/>
            </p:nvSpPr>
            <p:spPr>
              <a:xfrm>
                <a:off x="5192260"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14" name="Direct Access Storage 13"/>
              <p:cNvSpPr/>
              <p:nvPr/>
            </p:nvSpPr>
            <p:spPr>
              <a:xfrm>
                <a:off x="5578591"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grpSp>
        <p:sp>
          <p:nvSpPr>
            <p:cNvPr id="15" name="Rectangle 14"/>
            <p:cNvSpPr>
              <a:spLocks noChangeArrowheads="1"/>
            </p:cNvSpPr>
            <p:nvPr/>
          </p:nvSpPr>
          <p:spPr bwMode="auto">
            <a:xfrm>
              <a:off x="1228939" y="3293773"/>
              <a:ext cx="6791769" cy="105060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sz="1400">
                <a:solidFill>
                  <a:schemeClr val="lt1"/>
                </a:solidFill>
                <a:latin typeface="+mn-lt"/>
                <a:ea typeface="+mn-ea"/>
                <a:cs typeface="+mn-cs"/>
              </a:endParaRPr>
            </a:p>
          </p:txBody>
        </p:sp>
        <p:sp>
          <p:nvSpPr>
            <p:cNvPr id="16" name="Rounded Rectangle 15"/>
            <p:cNvSpPr>
              <a:spLocks noChangeArrowheads="1"/>
            </p:cNvSpPr>
            <p:nvPr/>
          </p:nvSpPr>
          <p:spPr bwMode="auto">
            <a:xfrm>
              <a:off x="2067299" y="2145541"/>
              <a:ext cx="5240274" cy="558198"/>
            </a:xfrm>
            <a:prstGeom prst="roundRect">
              <a:avLst>
                <a:gd name="adj" fmla="val 16667"/>
              </a:avLst>
            </a:prstGeom>
            <a:gradFill rotWithShape="1">
              <a:gsLst>
                <a:gs pos="0">
                  <a:srgbClr val="9EEAFF"/>
                </a:gs>
                <a:gs pos="35001">
                  <a:srgbClr val="BBEFFF"/>
                </a:gs>
                <a:gs pos="100000">
                  <a:srgbClr val="E4F9FF"/>
                </a:gs>
              </a:gsLst>
              <a:lin ang="16200000" scaled="1"/>
            </a:gradFill>
            <a:ln w="9525">
              <a:solidFill>
                <a:srgbClr val="46AAC5"/>
              </a:solidFill>
              <a:round/>
              <a:headEnd/>
              <a:tailEnd/>
            </a:ln>
            <a:effectLst>
              <a:outerShdw blurRad="63500" dist="20000" dir="5400000" rotWithShape="0">
                <a:srgbClr val="000000">
                  <a:alpha val="37999"/>
                </a:srgbClr>
              </a:outerShdw>
            </a:effectLst>
          </p:spPr>
          <p:txBody>
            <a:bodyPr anchor="ctr"/>
            <a:lstStyle/>
            <a:p>
              <a:pPr algn="ctr"/>
              <a:r>
                <a:rPr lang="en-US" sz="2400" dirty="0">
                  <a:solidFill>
                    <a:schemeClr val="dk1"/>
                  </a:solidFill>
                  <a:cs typeface="Arial" charset="0"/>
                </a:rPr>
                <a:t>UIMA AS Service  </a:t>
              </a:r>
            </a:p>
          </p:txBody>
        </p:sp>
        <p:grpSp>
          <p:nvGrpSpPr>
            <p:cNvPr id="17" name="Group 16"/>
            <p:cNvGrpSpPr>
              <a:grpSpLocks/>
            </p:cNvGrpSpPr>
            <p:nvPr/>
          </p:nvGrpSpPr>
          <p:grpSpPr bwMode="auto">
            <a:xfrm>
              <a:off x="2848965" y="3554697"/>
              <a:ext cx="405384" cy="545465"/>
              <a:chOff x="3581400" y="838200"/>
              <a:chExt cx="762000" cy="612648"/>
            </a:xfrm>
          </p:grpSpPr>
          <p:sp>
            <p:nvSpPr>
              <p:cNvPr id="18" name="Flowchart: Predefined Process 5"/>
              <p:cNvSpPr>
                <a:spLocks noChangeArrowheads="1"/>
              </p:cNvSpPr>
              <p:nvPr/>
            </p:nvSpPr>
            <p:spPr bwMode="auto">
              <a:xfrm>
                <a:off x="3581400" y="838200"/>
                <a:ext cx="762000" cy="307516"/>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sz="1400">
                  <a:solidFill>
                    <a:schemeClr val="dk1"/>
                  </a:solidFill>
                  <a:latin typeface="+mn-lt"/>
                  <a:ea typeface="+mn-ea"/>
                  <a:cs typeface="+mn-cs"/>
                </a:endParaRPr>
              </a:p>
            </p:txBody>
          </p:sp>
          <p:sp>
            <p:nvSpPr>
              <p:cNvPr id="19" name="Flowchart: Predefined Process 6"/>
              <p:cNvSpPr>
                <a:spLocks noChangeArrowheads="1"/>
              </p:cNvSpPr>
              <p:nvPr/>
            </p:nvSpPr>
            <p:spPr bwMode="auto">
              <a:xfrm>
                <a:off x="3581400" y="1145716"/>
                <a:ext cx="762000" cy="305132"/>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sz="1400">
                  <a:solidFill>
                    <a:schemeClr val="dk1"/>
                  </a:solidFill>
                  <a:latin typeface="+mn-lt"/>
                  <a:ea typeface="+mn-ea"/>
                  <a:cs typeface="+mn-cs"/>
                </a:endParaRPr>
              </a:p>
            </p:txBody>
          </p:sp>
        </p:grpSp>
        <p:sp>
          <p:nvSpPr>
            <p:cNvPr id="20" name="Down Arrow 19"/>
            <p:cNvSpPr/>
            <p:nvPr/>
          </p:nvSpPr>
          <p:spPr>
            <a:xfrm>
              <a:off x="2927010" y="2703565"/>
              <a:ext cx="242530" cy="816455"/>
            </a:xfrm>
            <a:prstGeom prst="downArrow">
              <a:avLst/>
            </a:prstGeom>
            <a:solidFill>
              <a:schemeClr val="tx1"/>
            </a:solidFill>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21" name="Down Arrow 20"/>
            <p:cNvSpPr/>
            <p:nvPr/>
          </p:nvSpPr>
          <p:spPr>
            <a:xfrm>
              <a:off x="2927010" y="4129836"/>
              <a:ext cx="242530" cy="626313"/>
            </a:xfrm>
            <a:prstGeom prst="downArrow">
              <a:avLst/>
            </a:prstGeom>
            <a:solidFill>
              <a:schemeClr val="tx1"/>
            </a:solidFill>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22" name="TextBox 21"/>
            <p:cNvSpPr txBox="1">
              <a:spLocks noChangeArrowheads="1"/>
            </p:cNvSpPr>
            <p:nvPr/>
          </p:nvSpPr>
          <p:spPr bwMode="auto">
            <a:xfrm>
              <a:off x="1209210" y="3374594"/>
              <a:ext cx="16958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r>
                <a:rPr lang="en-US" sz="2400" dirty="0">
                  <a:solidFill>
                    <a:schemeClr val="bg1"/>
                  </a:solidFill>
                  <a:latin typeface="Calibri" charset="0"/>
                </a:rPr>
                <a:t>Input Queue</a:t>
              </a:r>
            </a:p>
          </p:txBody>
        </p:sp>
        <p:sp>
          <p:nvSpPr>
            <p:cNvPr id="23" name="TextBox 22"/>
            <p:cNvSpPr txBox="1">
              <a:spLocks noChangeArrowheads="1"/>
            </p:cNvSpPr>
            <p:nvPr/>
          </p:nvSpPr>
          <p:spPr bwMode="auto">
            <a:xfrm>
              <a:off x="6594437" y="3374594"/>
              <a:ext cx="13243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r>
                <a:rPr lang="en-US" sz="2400" dirty="0">
                  <a:solidFill>
                    <a:srgbClr val="FFFFFF"/>
                  </a:solidFill>
                  <a:latin typeface="Calibri" charset="0"/>
                </a:rPr>
                <a:t>Reply Queue</a:t>
              </a:r>
            </a:p>
          </p:txBody>
        </p:sp>
        <p:grpSp>
          <p:nvGrpSpPr>
            <p:cNvPr id="24" name="Group 23"/>
            <p:cNvGrpSpPr>
              <a:grpSpLocks/>
            </p:cNvGrpSpPr>
            <p:nvPr/>
          </p:nvGrpSpPr>
          <p:grpSpPr bwMode="auto">
            <a:xfrm>
              <a:off x="5983178" y="3554697"/>
              <a:ext cx="405384" cy="545465"/>
              <a:chOff x="3581400" y="838200"/>
              <a:chExt cx="762000" cy="612648"/>
            </a:xfrm>
          </p:grpSpPr>
          <p:sp>
            <p:nvSpPr>
              <p:cNvPr id="25" name="Flowchart: Predefined Process 39"/>
              <p:cNvSpPr>
                <a:spLocks noChangeArrowheads="1"/>
              </p:cNvSpPr>
              <p:nvPr/>
            </p:nvSpPr>
            <p:spPr bwMode="auto">
              <a:xfrm>
                <a:off x="3581400" y="838200"/>
                <a:ext cx="762000" cy="307516"/>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sz="1400">
                  <a:solidFill>
                    <a:schemeClr val="dk1"/>
                  </a:solidFill>
                  <a:latin typeface="+mn-lt"/>
                  <a:ea typeface="+mn-ea"/>
                  <a:cs typeface="+mn-cs"/>
                </a:endParaRPr>
              </a:p>
            </p:txBody>
          </p:sp>
          <p:sp>
            <p:nvSpPr>
              <p:cNvPr id="26" name="Flowchart: Predefined Process 40"/>
              <p:cNvSpPr>
                <a:spLocks noChangeArrowheads="1"/>
              </p:cNvSpPr>
              <p:nvPr/>
            </p:nvSpPr>
            <p:spPr bwMode="auto">
              <a:xfrm>
                <a:off x="3581400" y="1145716"/>
                <a:ext cx="762000" cy="305132"/>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sz="1400">
                  <a:solidFill>
                    <a:schemeClr val="dk1"/>
                  </a:solidFill>
                  <a:latin typeface="+mn-lt"/>
                  <a:ea typeface="+mn-ea"/>
                  <a:cs typeface="+mn-cs"/>
                </a:endParaRPr>
              </a:p>
            </p:txBody>
          </p:sp>
        </p:grpSp>
        <p:sp>
          <p:nvSpPr>
            <p:cNvPr id="27" name="Oval 26"/>
            <p:cNvSpPr/>
            <p:nvPr/>
          </p:nvSpPr>
          <p:spPr>
            <a:xfrm>
              <a:off x="2239215" y="2283498"/>
              <a:ext cx="713136" cy="30563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600" b="1" dirty="0"/>
                <a:t>AE</a:t>
              </a:r>
              <a:endParaRPr lang="en-US" sz="700" b="1" dirty="0"/>
            </a:p>
          </p:txBody>
        </p:sp>
        <p:sp>
          <p:nvSpPr>
            <p:cNvPr id="28" name="Rectangle 27"/>
            <p:cNvSpPr/>
            <p:nvPr/>
          </p:nvSpPr>
          <p:spPr>
            <a:xfrm>
              <a:off x="6390684" y="2270763"/>
              <a:ext cx="725870" cy="3056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600" dirty="0"/>
                <a:t>JMX</a:t>
              </a:r>
            </a:p>
          </p:txBody>
        </p:sp>
        <p:sp>
          <p:nvSpPr>
            <p:cNvPr id="29" name="Rounded Rectangle 28"/>
            <p:cNvSpPr>
              <a:spLocks noChangeArrowheads="1"/>
            </p:cNvSpPr>
            <p:nvPr/>
          </p:nvSpPr>
          <p:spPr bwMode="auto">
            <a:xfrm>
              <a:off x="2009993" y="4741269"/>
              <a:ext cx="5240275" cy="558199"/>
            </a:xfrm>
            <a:prstGeom prst="roundRect">
              <a:avLst>
                <a:gd name="adj" fmla="val 16667"/>
              </a:avLst>
            </a:prstGeom>
            <a:gradFill rotWithShape="1">
              <a:gsLst>
                <a:gs pos="0">
                  <a:srgbClr val="9EEAFF"/>
                </a:gs>
                <a:gs pos="35001">
                  <a:srgbClr val="BBEFFF"/>
                </a:gs>
                <a:gs pos="100000">
                  <a:srgbClr val="E4F9FF"/>
                </a:gs>
              </a:gsLst>
              <a:lin ang="16200000" scaled="1"/>
            </a:gradFill>
            <a:ln w="9525">
              <a:solidFill>
                <a:srgbClr val="46AAC5"/>
              </a:solidFill>
              <a:round/>
              <a:headEnd/>
              <a:tailEnd/>
            </a:ln>
            <a:effectLst>
              <a:outerShdw blurRad="63500" dist="20000" dir="5400000" rotWithShape="0">
                <a:srgbClr val="000000">
                  <a:alpha val="37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2400" dirty="0">
                  <a:solidFill>
                    <a:schemeClr val="dk1"/>
                  </a:solidFill>
                  <a:cs typeface="Arial" charset="0"/>
                </a:rPr>
                <a:t>UIMA AS Client  </a:t>
              </a:r>
            </a:p>
          </p:txBody>
        </p:sp>
        <p:sp>
          <p:nvSpPr>
            <p:cNvPr id="30" name="Alternate Process 29"/>
            <p:cNvSpPr>
              <a:spLocks noChangeArrowheads="1"/>
            </p:cNvSpPr>
            <p:nvPr/>
          </p:nvSpPr>
          <p:spPr bwMode="auto">
            <a:xfrm>
              <a:off x="7664141" y="5554159"/>
              <a:ext cx="1324395" cy="740727"/>
            </a:xfrm>
            <a:prstGeom prst="flowChartAlternateProcess">
              <a:avLst/>
            </a:prstGeom>
            <a:ln>
              <a:headEnd/>
              <a:tailEnd/>
            </a:ln>
          </p:spPr>
          <p:style>
            <a:lnRef idx="1">
              <a:schemeClr val="dk1"/>
            </a:lnRef>
            <a:fillRef idx="2">
              <a:schemeClr val="dk1"/>
            </a:fillRef>
            <a:effectRef idx="1">
              <a:schemeClr val="dk1"/>
            </a:effectRef>
            <a:fontRef idx="minor">
              <a:schemeClr val="dk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dirty="0" smtClean="0">
                  <a:solidFill>
                    <a:schemeClr val="dk1"/>
                  </a:solidFill>
                  <a:latin typeface="+mn-lt"/>
                  <a:ea typeface="+mn-ea"/>
                  <a:cs typeface="+mn-cs"/>
                </a:rPr>
                <a:t>Leo Listener</a:t>
              </a:r>
              <a:r>
                <a:rPr lang="en-US" sz="1600" dirty="0">
                  <a:solidFill>
                    <a:schemeClr val="dk1"/>
                  </a:solidFill>
                  <a:latin typeface="+mn-lt"/>
                  <a:ea typeface="+mn-ea"/>
                  <a:cs typeface="+mn-cs"/>
                </a:rPr>
                <a:t>(s)</a:t>
              </a:r>
            </a:p>
          </p:txBody>
        </p:sp>
        <p:sp>
          <p:nvSpPr>
            <p:cNvPr id="31" name="Right Arrow 30"/>
            <p:cNvSpPr>
              <a:spLocks noChangeArrowheads="1"/>
            </p:cNvSpPr>
            <p:nvPr/>
          </p:nvSpPr>
          <p:spPr bwMode="auto">
            <a:xfrm>
              <a:off x="7256635" y="5817340"/>
              <a:ext cx="460568" cy="237712"/>
            </a:xfrm>
            <a:prstGeom prst="rightArrow">
              <a:avLst>
                <a:gd name="adj1" fmla="val 50000"/>
                <a:gd name="adj2" fmla="val 49998"/>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1400">
                <a:solidFill>
                  <a:schemeClr val="lt1"/>
                </a:solidFill>
                <a:latin typeface="+mn-lt"/>
                <a:ea typeface="+mn-ea"/>
                <a:cs typeface="+mn-cs"/>
              </a:endParaRPr>
            </a:p>
          </p:txBody>
        </p:sp>
        <p:sp>
          <p:nvSpPr>
            <p:cNvPr id="32" name="Rounded Rectangle 31"/>
            <p:cNvSpPr>
              <a:spLocks noChangeArrowheads="1"/>
            </p:cNvSpPr>
            <p:nvPr/>
          </p:nvSpPr>
          <p:spPr bwMode="auto">
            <a:xfrm>
              <a:off x="2060931" y="5622077"/>
              <a:ext cx="5240275" cy="558198"/>
            </a:xfrm>
            <a:prstGeom prst="roundRect">
              <a:avLst>
                <a:gd name="adj" fmla="val 16667"/>
              </a:avLst>
            </a:prstGeom>
            <a:ln>
              <a:headEnd/>
              <a:tailEnd/>
            </a:ln>
          </p:spPr>
          <p:style>
            <a:lnRef idx="1">
              <a:schemeClr val="dk1"/>
            </a:lnRef>
            <a:fillRef idx="2">
              <a:schemeClr val="dk1"/>
            </a:fillRef>
            <a:effectRef idx="1">
              <a:schemeClr val="dk1"/>
            </a:effectRef>
            <a:fontRef idx="minor">
              <a:schemeClr val="dk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2800" dirty="0" smtClean="0">
                  <a:solidFill>
                    <a:schemeClr val="dk1"/>
                  </a:solidFill>
                  <a:latin typeface="+mn-lt"/>
                  <a:ea typeface="+mn-ea"/>
                  <a:cs typeface="+mn-cs"/>
                </a:rPr>
                <a:t>Leo Client  </a:t>
              </a:r>
              <a:endParaRPr lang="en-US" sz="2800" dirty="0">
                <a:solidFill>
                  <a:schemeClr val="dk1"/>
                </a:solidFill>
                <a:latin typeface="+mn-lt"/>
                <a:ea typeface="+mn-ea"/>
                <a:cs typeface="+mn-cs"/>
              </a:endParaRPr>
            </a:p>
          </p:txBody>
        </p:sp>
        <p:sp>
          <p:nvSpPr>
            <p:cNvPr id="33" name="Down Arrow 32"/>
            <p:cNvSpPr/>
            <p:nvPr/>
          </p:nvSpPr>
          <p:spPr>
            <a:xfrm>
              <a:off x="4495800" y="1828800"/>
              <a:ext cx="305630" cy="305630"/>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34" name="Down Arrow 33"/>
            <p:cNvSpPr/>
            <p:nvPr/>
          </p:nvSpPr>
          <p:spPr>
            <a:xfrm flipV="1">
              <a:off x="2875944" y="5307963"/>
              <a:ext cx="305630" cy="305630"/>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35" name="Down Arrow 34"/>
            <p:cNvSpPr/>
            <p:nvPr/>
          </p:nvSpPr>
          <p:spPr>
            <a:xfrm>
              <a:off x="6055885" y="5307963"/>
              <a:ext cx="305630" cy="305630"/>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36" name="TextBox 35"/>
            <p:cNvSpPr txBox="1">
              <a:spLocks noChangeArrowheads="1"/>
            </p:cNvSpPr>
            <p:nvPr/>
          </p:nvSpPr>
          <p:spPr bwMode="auto">
            <a:xfrm>
              <a:off x="3487203" y="3589791"/>
              <a:ext cx="2304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r>
                <a:rPr lang="en-US" sz="2400" dirty="0" smtClean="0">
                  <a:solidFill>
                    <a:srgbClr val="FFFFFF"/>
                  </a:solidFill>
                  <a:latin typeface="Calibri" charset="0"/>
                </a:rPr>
                <a:t>Broker</a:t>
              </a:r>
              <a:endParaRPr lang="en-US" sz="2000" dirty="0">
                <a:solidFill>
                  <a:srgbClr val="FFFFFF"/>
                </a:solidFill>
                <a:latin typeface="Calibri" charset="0"/>
              </a:endParaRPr>
            </a:p>
          </p:txBody>
        </p:sp>
        <p:sp>
          <p:nvSpPr>
            <p:cNvPr id="37" name="Right Arrow 36"/>
            <p:cNvSpPr>
              <a:spLocks noChangeArrowheads="1"/>
            </p:cNvSpPr>
            <p:nvPr/>
          </p:nvSpPr>
          <p:spPr bwMode="auto">
            <a:xfrm>
              <a:off x="1583582" y="5825425"/>
              <a:ext cx="460568" cy="237712"/>
            </a:xfrm>
            <a:prstGeom prst="rightArrow">
              <a:avLst>
                <a:gd name="adj1" fmla="val 50000"/>
                <a:gd name="adj2" fmla="val 49998"/>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1400">
                <a:solidFill>
                  <a:schemeClr val="lt1"/>
                </a:solidFill>
                <a:latin typeface="+mn-lt"/>
                <a:ea typeface="+mn-ea"/>
                <a:cs typeface="+mn-cs"/>
              </a:endParaRPr>
            </a:p>
          </p:txBody>
        </p:sp>
        <p:sp>
          <p:nvSpPr>
            <p:cNvPr id="38" name="Alternate Process 37"/>
            <p:cNvSpPr>
              <a:spLocks noChangeArrowheads="1"/>
            </p:cNvSpPr>
            <p:nvPr/>
          </p:nvSpPr>
          <p:spPr bwMode="auto">
            <a:xfrm>
              <a:off x="329030" y="5583873"/>
              <a:ext cx="1324395" cy="740727"/>
            </a:xfrm>
            <a:prstGeom prst="flowChartAlternateProcess">
              <a:avLst/>
            </a:prstGeom>
            <a:ln>
              <a:headEnd/>
              <a:tailEnd/>
            </a:ln>
          </p:spPr>
          <p:style>
            <a:lnRef idx="1">
              <a:schemeClr val="dk1"/>
            </a:lnRef>
            <a:fillRef idx="2">
              <a:schemeClr val="dk1"/>
            </a:fillRef>
            <a:effectRef idx="1">
              <a:schemeClr val="dk1"/>
            </a:effectRef>
            <a:fontRef idx="minor">
              <a:schemeClr val="dk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dirty="0" smtClean="0">
                  <a:solidFill>
                    <a:schemeClr val="dk1"/>
                  </a:solidFill>
                  <a:latin typeface="+mn-lt"/>
                  <a:ea typeface="+mn-ea"/>
                  <a:cs typeface="+mn-cs"/>
                </a:rPr>
                <a:t>Leo Collection Readers</a:t>
              </a:r>
              <a:endParaRPr lang="en-US" sz="1600" dirty="0">
                <a:solidFill>
                  <a:schemeClr val="dk1"/>
                </a:solidFill>
                <a:latin typeface="+mn-lt"/>
                <a:ea typeface="+mn-ea"/>
                <a:cs typeface="+mn-cs"/>
              </a:endParaRPr>
            </a:p>
          </p:txBody>
        </p:sp>
        <p:sp>
          <p:nvSpPr>
            <p:cNvPr id="39" name="Rounded Rectangle 38"/>
            <p:cNvSpPr>
              <a:spLocks noChangeArrowheads="1"/>
            </p:cNvSpPr>
            <p:nvPr/>
          </p:nvSpPr>
          <p:spPr bwMode="auto">
            <a:xfrm>
              <a:off x="2060931" y="1228809"/>
              <a:ext cx="5240274" cy="558199"/>
            </a:xfrm>
            <a:prstGeom prst="roundRect">
              <a:avLst>
                <a:gd name="adj" fmla="val 16667"/>
              </a:avLst>
            </a:prstGeom>
            <a:ln>
              <a:headEnd/>
              <a:tailEnd/>
            </a:ln>
          </p:spPr>
          <p:style>
            <a:lnRef idx="1">
              <a:schemeClr val="dk1"/>
            </a:lnRef>
            <a:fillRef idx="2">
              <a:schemeClr val="dk1"/>
            </a:fillRef>
            <a:effectRef idx="1">
              <a:schemeClr val="dk1"/>
            </a:effectRef>
            <a:fontRef idx="minor">
              <a:schemeClr val="dk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2800" dirty="0" smtClean="0">
                  <a:solidFill>
                    <a:schemeClr val="dk1"/>
                  </a:solidFill>
                  <a:latin typeface="+mn-lt"/>
                  <a:ea typeface="+mn-ea"/>
                  <a:cs typeface="+mn-cs"/>
                </a:rPr>
                <a:t>Leo Service  </a:t>
              </a:r>
              <a:endParaRPr lang="en-US" sz="2800" dirty="0">
                <a:solidFill>
                  <a:schemeClr val="dk1"/>
                </a:solidFill>
                <a:latin typeface="+mn-lt"/>
                <a:ea typeface="+mn-ea"/>
                <a:cs typeface="+mn-cs"/>
              </a:endParaRPr>
            </a:p>
          </p:txBody>
        </p:sp>
        <p:sp>
          <p:nvSpPr>
            <p:cNvPr id="40" name="Down Arrow 39"/>
            <p:cNvSpPr/>
            <p:nvPr/>
          </p:nvSpPr>
          <p:spPr>
            <a:xfrm>
              <a:off x="6085055" y="4130010"/>
              <a:ext cx="241957" cy="62611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41" name="Down Arrow 40"/>
            <p:cNvSpPr/>
            <p:nvPr/>
          </p:nvSpPr>
          <p:spPr>
            <a:xfrm>
              <a:off x="6085183" y="2703565"/>
              <a:ext cx="242530" cy="848297"/>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grpSp>
      <p:sp>
        <p:nvSpPr>
          <p:cNvPr id="42" name="Rectangle 41"/>
          <p:cNvSpPr/>
          <p:nvPr/>
        </p:nvSpPr>
        <p:spPr>
          <a:xfrm>
            <a:off x="2057400" y="6477000"/>
            <a:ext cx="5029200" cy="338554"/>
          </a:xfrm>
          <a:prstGeom prst="rect">
            <a:avLst/>
          </a:prstGeom>
          <a:solidFill>
            <a:schemeClr val="bg1"/>
          </a:solidFill>
        </p:spPr>
        <p:txBody>
          <a:bodyPr wrap="square">
            <a:spAutoFit/>
          </a:bodyPr>
          <a:lstStyle/>
          <a:p>
            <a:pPr algn="ctr"/>
            <a:r>
              <a:rPr lang="en-US" sz="1600" dirty="0">
                <a:solidFill>
                  <a:schemeClr val="bg2">
                    <a:lumMod val="75000"/>
                  </a:schemeClr>
                </a:solidFill>
                <a:hlinkClick r:id="rId3"/>
              </a:rPr>
              <a:t>https://github.com/department-of-veterans-affairs/</a:t>
            </a:r>
            <a:r>
              <a:rPr lang="en-US" sz="1600" dirty="0" smtClean="0">
                <a:solidFill>
                  <a:schemeClr val="bg2">
                    <a:lumMod val="75000"/>
                  </a:schemeClr>
                </a:solidFill>
                <a:hlinkClick r:id="rId3"/>
              </a:rPr>
              <a:t>Leo</a:t>
            </a:r>
            <a:r>
              <a:rPr lang="en-US" sz="1600" dirty="0" smtClean="0">
                <a:solidFill>
                  <a:schemeClr val="bg2">
                    <a:lumMod val="75000"/>
                  </a:schemeClr>
                </a:solidFill>
              </a:rPr>
              <a:t> </a:t>
            </a:r>
          </a:p>
        </p:txBody>
      </p:sp>
    </p:spTree>
    <p:extLst>
      <p:ext uri="{BB962C8B-B14F-4D97-AF65-F5344CB8AC3E}">
        <p14:creationId xmlns:p14="http://schemas.microsoft.com/office/powerpoint/2010/main" val="337111754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a:stCxn id="28" idx="3"/>
            <a:endCxn id="29" idx="1"/>
          </p:cNvCxnSpPr>
          <p:nvPr/>
        </p:nvCxnSpPr>
        <p:spPr>
          <a:xfrm flipV="1">
            <a:off x="6244415" y="2372722"/>
            <a:ext cx="224641" cy="462576"/>
          </a:xfrm>
          <a:prstGeom prst="straightConnector1">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32" idx="3"/>
            <a:endCxn id="29" idx="1"/>
          </p:cNvCxnSpPr>
          <p:nvPr/>
        </p:nvCxnSpPr>
        <p:spPr>
          <a:xfrm>
            <a:off x="6244415" y="1824896"/>
            <a:ext cx="224641" cy="547826"/>
          </a:xfrm>
          <a:prstGeom prst="straightConnector1">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6" name="Rounded Rectangle 25"/>
          <p:cNvSpPr/>
          <p:nvPr/>
        </p:nvSpPr>
        <p:spPr>
          <a:xfrm>
            <a:off x="3709017" y="3471552"/>
            <a:ext cx="2510615" cy="1538185"/>
          </a:xfrm>
          <a:prstGeom prst="roundRect">
            <a:avLst>
              <a:gd name="adj" fmla="val 8294"/>
            </a:avLst>
          </a:prstGeom>
          <a:solidFill>
            <a:srgbClr val="E6E6DC"/>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tx1"/>
                </a:solidFill>
              </a:rPr>
              <a:t>Leo</a:t>
            </a:r>
          </a:p>
          <a:p>
            <a:r>
              <a:rPr lang="en-US" sz="1400" dirty="0" smtClean="0">
                <a:solidFill>
                  <a:schemeClr val="tx1"/>
                </a:solidFill>
              </a:rPr>
              <a:t>  - Framework</a:t>
            </a:r>
          </a:p>
          <a:p>
            <a:r>
              <a:rPr lang="en-US" sz="1400" dirty="0">
                <a:solidFill>
                  <a:schemeClr val="tx1"/>
                </a:solidFill>
              </a:rPr>
              <a:t> </a:t>
            </a:r>
            <a:r>
              <a:rPr lang="en-US" sz="1400" dirty="0" smtClean="0">
                <a:solidFill>
                  <a:schemeClr val="tx1"/>
                </a:solidFill>
              </a:rPr>
              <a:t> - Annotation management</a:t>
            </a:r>
          </a:p>
          <a:p>
            <a:pPr algn="ctr"/>
            <a:endParaRPr lang="en-US" sz="1400" dirty="0">
              <a:solidFill>
                <a:schemeClr val="tx1"/>
              </a:solidFill>
            </a:endParaRPr>
          </a:p>
          <a:p>
            <a:pPr algn="ctr"/>
            <a:endParaRPr lang="en-US" sz="1400" dirty="0" smtClean="0">
              <a:solidFill>
                <a:schemeClr val="tx1"/>
              </a:solidFill>
            </a:endParaRPr>
          </a:p>
          <a:p>
            <a:pPr algn="ctr"/>
            <a:endParaRPr lang="en-US" sz="1400" dirty="0">
              <a:solidFill>
                <a:schemeClr val="tx1"/>
              </a:solidFill>
            </a:endParaRPr>
          </a:p>
        </p:txBody>
      </p:sp>
      <p:sp>
        <p:nvSpPr>
          <p:cNvPr id="27" name="Rounded Rectangle 26"/>
          <p:cNvSpPr/>
          <p:nvPr/>
        </p:nvSpPr>
        <p:spPr>
          <a:xfrm>
            <a:off x="4127452" y="4432275"/>
            <a:ext cx="1673743" cy="51894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smtClean="0">
                <a:solidFill>
                  <a:schemeClr val="tx1"/>
                </a:solidFill>
              </a:rPr>
              <a:t>UIMA AS</a:t>
            </a:r>
            <a:endParaRPr lang="en-US" sz="2400" dirty="0">
              <a:solidFill>
                <a:schemeClr val="tx1"/>
              </a:solidFill>
            </a:endParaRPr>
          </a:p>
        </p:txBody>
      </p:sp>
      <p:sp>
        <p:nvSpPr>
          <p:cNvPr id="28" name="Rounded Rectangle 27"/>
          <p:cNvSpPr/>
          <p:nvPr/>
        </p:nvSpPr>
        <p:spPr>
          <a:xfrm>
            <a:off x="3733800" y="2286000"/>
            <a:ext cx="2510615" cy="1098595"/>
          </a:xfrm>
          <a:prstGeom prst="roundRect">
            <a:avLst>
              <a:gd name="adj" fmla="val 8294"/>
            </a:avLst>
          </a:prstGeom>
        </p:spPr>
        <p:style>
          <a:lnRef idx="1">
            <a:schemeClr val="dk1"/>
          </a:lnRef>
          <a:fillRef idx="2">
            <a:schemeClr val="dk1"/>
          </a:fillRef>
          <a:effectRef idx="1">
            <a:schemeClr val="dk1"/>
          </a:effectRef>
          <a:fontRef idx="minor">
            <a:schemeClr val="dk1"/>
          </a:fontRef>
        </p:style>
        <p:txBody>
          <a:bodyPr rtlCol="0" anchor="ctr"/>
          <a:lstStyle/>
          <a:p>
            <a:r>
              <a:rPr lang="en-US" sz="1400" dirty="0" smtClean="0">
                <a:solidFill>
                  <a:schemeClr val="tx1"/>
                </a:solidFill>
              </a:rPr>
              <a:t>Enterprise Quality AEs</a:t>
            </a:r>
          </a:p>
          <a:p>
            <a:pPr marL="285750" indent="-285750">
              <a:buFontTx/>
              <a:buChar char="-"/>
            </a:pPr>
            <a:r>
              <a:rPr lang="en-US" sz="1400" dirty="0" err="1" smtClean="0">
                <a:solidFill>
                  <a:schemeClr val="tx1"/>
                </a:solidFill>
              </a:rPr>
              <a:t>RegexAnnotator</a:t>
            </a:r>
            <a:endParaRPr lang="en-US" sz="1400" dirty="0" smtClean="0">
              <a:solidFill>
                <a:schemeClr val="tx1"/>
              </a:solidFill>
            </a:endParaRPr>
          </a:p>
          <a:p>
            <a:pPr marL="285750" indent="-285750">
              <a:buFontTx/>
              <a:buChar char="-"/>
            </a:pPr>
            <a:r>
              <a:rPr lang="en-US" sz="1400" dirty="0" err="1" smtClean="0">
                <a:solidFill>
                  <a:schemeClr val="tx1"/>
                </a:solidFill>
              </a:rPr>
              <a:t>AnnotationPattern</a:t>
            </a:r>
            <a:endParaRPr lang="en-US" sz="1400" dirty="0" smtClean="0">
              <a:solidFill>
                <a:schemeClr val="tx1"/>
              </a:solidFill>
            </a:endParaRPr>
          </a:p>
          <a:p>
            <a:pPr marL="285750" indent="-285750">
              <a:buFontTx/>
              <a:buChar char="-"/>
            </a:pPr>
            <a:r>
              <a:rPr lang="en-US" sz="1400" dirty="0" err="1" smtClean="0">
                <a:solidFill>
                  <a:schemeClr val="tx1"/>
                </a:solidFill>
              </a:rPr>
              <a:t>ConText</a:t>
            </a:r>
            <a:endParaRPr lang="en-US" sz="1400" dirty="0" smtClean="0">
              <a:solidFill>
                <a:schemeClr val="tx1"/>
              </a:solidFill>
            </a:endParaRPr>
          </a:p>
          <a:p>
            <a:pPr marL="285750" indent="-285750">
              <a:buFontTx/>
              <a:buChar char="-"/>
            </a:pPr>
            <a:r>
              <a:rPr lang="en-US" sz="1100" dirty="0" smtClean="0">
                <a:solidFill>
                  <a:schemeClr val="tx1"/>
                </a:solidFill>
              </a:rPr>
              <a:t>…</a:t>
            </a:r>
            <a:endParaRPr lang="en-US" sz="1050" dirty="0" smtClean="0">
              <a:solidFill>
                <a:schemeClr val="tx1"/>
              </a:solidFill>
            </a:endParaRPr>
          </a:p>
        </p:txBody>
      </p:sp>
      <p:sp>
        <p:nvSpPr>
          <p:cNvPr id="29" name="Rounded Rectangle 28"/>
          <p:cNvSpPr/>
          <p:nvPr/>
        </p:nvSpPr>
        <p:spPr>
          <a:xfrm>
            <a:off x="6469056" y="2085619"/>
            <a:ext cx="2354428" cy="574206"/>
          </a:xfrm>
          <a:prstGeom prst="roundRect">
            <a:avLst>
              <a:gd name="adj" fmla="val 8294"/>
            </a:avLst>
          </a:prstGeom>
          <a:solidFill>
            <a:srgbClr val="E6E6DC"/>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tx1"/>
                </a:solidFill>
              </a:rPr>
              <a:t>JAM</a:t>
            </a:r>
            <a:endParaRPr lang="en-US" baseline="30000" dirty="0" smtClean="0">
              <a:solidFill>
                <a:schemeClr val="tx1"/>
              </a:solidFill>
            </a:endParaRPr>
          </a:p>
          <a:p>
            <a:r>
              <a:rPr lang="en-US" sz="1200" dirty="0" smtClean="0">
                <a:solidFill>
                  <a:schemeClr val="tx1"/>
                </a:solidFill>
              </a:rPr>
              <a:t>* </a:t>
            </a:r>
            <a:r>
              <a:rPr lang="en-US" sz="1400" dirty="0" smtClean="0">
                <a:solidFill>
                  <a:schemeClr val="tx1"/>
                </a:solidFill>
              </a:rPr>
              <a:t>Performance monitoring</a:t>
            </a:r>
            <a:endParaRPr lang="en-US" sz="1400" dirty="0">
              <a:solidFill>
                <a:schemeClr val="tx1"/>
              </a:solidFill>
            </a:endParaRPr>
          </a:p>
        </p:txBody>
      </p:sp>
      <p:sp>
        <p:nvSpPr>
          <p:cNvPr id="30" name="Rounded Rectangle 29"/>
          <p:cNvSpPr/>
          <p:nvPr/>
        </p:nvSpPr>
        <p:spPr>
          <a:xfrm>
            <a:off x="6689070" y="3968635"/>
            <a:ext cx="2134415" cy="33614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400" dirty="0">
                <a:solidFill>
                  <a:schemeClr val="tx1"/>
                </a:solidFill>
              </a:rPr>
              <a:t>Any UIMA AS AEs</a:t>
            </a:r>
          </a:p>
        </p:txBody>
      </p:sp>
      <p:cxnSp>
        <p:nvCxnSpPr>
          <p:cNvPr id="31" name="Straight Arrow Connector 30"/>
          <p:cNvCxnSpPr>
            <a:stCxn id="30" idx="1"/>
          </p:cNvCxnSpPr>
          <p:nvPr/>
        </p:nvCxnSpPr>
        <p:spPr>
          <a:xfrm flipH="1">
            <a:off x="6219630" y="4136707"/>
            <a:ext cx="469440" cy="0"/>
          </a:xfrm>
          <a:prstGeom prst="straightConnector1">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733800" y="1447800"/>
            <a:ext cx="2510615" cy="754192"/>
          </a:xfrm>
          <a:prstGeom prst="roundRect">
            <a:avLst>
              <a:gd name="adj" fmla="val 8294"/>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400" dirty="0">
                <a:solidFill>
                  <a:schemeClr val="tx1"/>
                </a:solidFill>
              </a:rPr>
              <a:t>Project AEs</a:t>
            </a:r>
          </a:p>
          <a:p>
            <a:r>
              <a:rPr lang="en-US" sz="1400" dirty="0">
                <a:solidFill>
                  <a:schemeClr val="tx1"/>
                </a:solidFill>
              </a:rPr>
              <a:t>  - Applied project AEs</a:t>
            </a:r>
          </a:p>
          <a:p>
            <a:r>
              <a:rPr lang="en-US" sz="1400" dirty="0">
                <a:solidFill>
                  <a:schemeClr val="tx1"/>
                </a:solidFill>
              </a:rPr>
              <a:t>  - Not-quite Enterprise AEs</a:t>
            </a:r>
          </a:p>
        </p:txBody>
      </p:sp>
      <p:sp>
        <p:nvSpPr>
          <p:cNvPr id="33" name="Can 32"/>
          <p:cNvSpPr/>
          <p:nvPr/>
        </p:nvSpPr>
        <p:spPr>
          <a:xfrm>
            <a:off x="1295400" y="3123998"/>
            <a:ext cx="1701099" cy="1143202"/>
          </a:xfrm>
          <a:prstGeom prst="can">
            <a:avLst/>
          </a:prstGeom>
          <a:solidFill>
            <a:srgbClr val="E6E6DC"/>
          </a:solidFill>
          <a:ln/>
        </p:spPr>
        <p:style>
          <a:lnRef idx="1">
            <a:schemeClr val="accent1"/>
          </a:lnRef>
          <a:fillRef idx="2">
            <a:schemeClr val="accent1"/>
          </a:fillRef>
          <a:effectRef idx="1">
            <a:schemeClr val="accent1"/>
          </a:effectRef>
          <a:fontRef idx="minor">
            <a:schemeClr val="dk1"/>
          </a:fontRef>
        </p:style>
        <p:txBody>
          <a:bodyPr/>
          <a:lstStyle/>
          <a:p>
            <a:pPr algn="ctr"/>
            <a:r>
              <a:rPr lang="en-US" sz="1400" dirty="0" smtClean="0">
                <a:solidFill>
                  <a:schemeClr val="tx1"/>
                </a:solidFill>
              </a:rPr>
              <a:t>Simple Annotation Schema</a:t>
            </a:r>
          </a:p>
          <a:p>
            <a:pPr algn="ctr"/>
            <a:r>
              <a:rPr lang="en-US" dirty="0" err="1" smtClean="0">
                <a:solidFill>
                  <a:schemeClr val="tx1"/>
                </a:solidFill>
              </a:rPr>
              <a:t>SimAn</a:t>
            </a:r>
            <a:endParaRPr lang="en-US" dirty="0">
              <a:solidFill>
                <a:schemeClr val="tx1"/>
              </a:solidFill>
            </a:endParaRPr>
          </a:p>
        </p:txBody>
      </p:sp>
      <p:cxnSp>
        <p:nvCxnSpPr>
          <p:cNvPr id="34" name="Straight Arrow Connector 33"/>
          <p:cNvCxnSpPr>
            <a:stCxn id="33" idx="3"/>
            <a:endCxn id="38" idx="0"/>
          </p:cNvCxnSpPr>
          <p:nvPr/>
        </p:nvCxnSpPr>
        <p:spPr>
          <a:xfrm flipH="1">
            <a:off x="2109671" y="4267200"/>
            <a:ext cx="36279" cy="4572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2996499" y="3807250"/>
            <a:ext cx="71251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6" name="Rounded Rectangle 35"/>
          <p:cNvSpPr/>
          <p:nvPr/>
        </p:nvSpPr>
        <p:spPr>
          <a:xfrm>
            <a:off x="6689070" y="4453343"/>
            <a:ext cx="2134415" cy="4978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200" dirty="0">
                <a:solidFill>
                  <a:schemeClr val="tx1"/>
                </a:solidFill>
              </a:rPr>
              <a:t>Any (non-AS) UIMA </a:t>
            </a:r>
            <a:r>
              <a:rPr lang="en-US" sz="1200" dirty="0" err="1" smtClean="0">
                <a:solidFill>
                  <a:schemeClr val="tx1"/>
                </a:solidFill>
              </a:rPr>
              <a:t>Aes</a:t>
            </a:r>
            <a:r>
              <a:rPr lang="en-US" sz="1200" dirty="0" smtClean="0">
                <a:solidFill>
                  <a:schemeClr val="tx1"/>
                </a:solidFill>
              </a:rPr>
              <a:t> such </a:t>
            </a:r>
            <a:r>
              <a:rPr lang="en-US" sz="1200" dirty="0">
                <a:solidFill>
                  <a:schemeClr val="tx1"/>
                </a:solidFill>
              </a:rPr>
              <a:t>as </a:t>
            </a:r>
            <a:r>
              <a:rPr lang="en-US" sz="1200" dirty="0" err="1">
                <a:solidFill>
                  <a:schemeClr val="tx1"/>
                </a:solidFill>
              </a:rPr>
              <a:t>cTAKES</a:t>
            </a:r>
            <a:endParaRPr lang="en-US" sz="1200" dirty="0">
              <a:solidFill>
                <a:schemeClr val="tx1"/>
              </a:solidFill>
            </a:endParaRPr>
          </a:p>
        </p:txBody>
      </p:sp>
      <p:cxnSp>
        <p:nvCxnSpPr>
          <p:cNvPr id="37" name="Straight Arrow Connector 36"/>
          <p:cNvCxnSpPr>
            <a:stCxn id="36" idx="1"/>
          </p:cNvCxnSpPr>
          <p:nvPr/>
        </p:nvCxnSpPr>
        <p:spPr>
          <a:xfrm flipH="1">
            <a:off x="6219631" y="4702279"/>
            <a:ext cx="469439" cy="0"/>
          </a:xfrm>
          <a:prstGeom prst="straightConnector1">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8" name="Process 37"/>
          <p:cNvSpPr/>
          <p:nvPr/>
        </p:nvSpPr>
        <p:spPr>
          <a:xfrm>
            <a:off x="1066800" y="4724400"/>
            <a:ext cx="2085741" cy="530751"/>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rgbClr val="000000"/>
                </a:solidFill>
              </a:rPr>
              <a:t>Chex</a:t>
            </a:r>
            <a:endParaRPr lang="en-US" baseline="30000" dirty="0" smtClean="0">
              <a:solidFill>
                <a:srgbClr val="000000"/>
              </a:solidFill>
            </a:endParaRPr>
          </a:p>
          <a:p>
            <a:pPr algn="ctr"/>
            <a:r>
              <a:rPr lang="en-US" sz="1400" dirty="0" smtClean="0">
                <a:solidFill>
                  <a:srgbClr val="000000"/>
                </a:solidFill>
              </a:rPr>
              <a:t>* System validation</a:t>
            </a:r>
            <a:endParaRPr lang="en-US" sz="1400" dirty="0">
              <a:solidFill>
                <a:srgbClr val="000000"/>
              </a:solidFill>
            </a:endParaRPr>
          </a:p>
        </p:txBody>
      </p:sp>
      <p:sp>
        <p:nvSpPr>
          <p:cNvPr id="39" name="Rectangle 38"/>
          <p:cNvSpPr/>
          <p:nvPr/>
        </p:nvSpPr>
        <p:spPr>
          <a:xfrm>
            <a:off x="1066800" y="2209800"/>
            <a:ext cx="2085741" cy="595499"/>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rgbClr val="000000"/>
                </a:solidFill>
              </a:rPr>
              <a:t>eHost</a:t>
            </a:r>
            <a:endParaRPr lang="en-US" baseline="30000" dirty="0" smtClean="0">
              <a:solidFill>
                <a:srgbClr val="000000"/>
              </a:solidFill>
            </a:endParaRPr>
          </a:p>
          <a:p>
            <a:pPr algn="ctr"/>
            <a:r>
              <a:rPr lang="en-US" sz="1400" dirty="0" smtClean="0">
                <a:solidFill>
                  <a:srgbClr val="000000"/>
                </a:solidFill>
              </a:rPr>
              <a:t>* Document annotation</a:t>
            </a:r>
            <a:endParaRPr lang="en-US" sz="1400" dirty="0">
              <a:solidFill>
                <a:srgbClr val="000000"/>
              </a:solidFill>
            </a:endParaRPr>
          </a:p>
        </p:txBody>
      </p:sp>
      <p:cxnSp>
        <p:nvCxnSpPr>
          <p:cNvPr id="40" name="Straight Arrow Connector 39"/>
          <p:cNvCxnSpPr/>
          <p:nvPr/>
        </p:nvCxnSpPr>
        <p:spPr>
          <a:xfrm>
            <a:off x="2130659" y="2795661"/>
            <a:ext cx="0" cy="32833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304800" y="1219200"/>
            <a:ext cx="2085741" cy="768795"/>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smtClean="0">
                <a:solidFill>
                  <a:srgbClr val="000000"/>
                </a:solidFill>
              </a:rPr>
              <a:t>ChartReview</a:t>
            </a:r>
            <a:endParaRPr lang="en-US" baseline="30000" dirty="0" smtClean="0">
              <a:solidFill>
                <a:srgbClr val="000000"/>
              </a:solidFill>
            </a:endParaRPr>
          </a:p>
          <a:p>
            <a:pPr algn="ctr"/>
            <a:r>
              <a:rPr lang="en-US" sz="1400" dirty="0" smtClean="0">
                <a:solidFill>
                  <a:srgbClr val="000000"/>
                </a:solidFill>
              </a:rPr>
              <a:t>* Full medical record annotation</a:t>
            </a:r>
            <a:endParaRPr lang="en-US" sz="1400" dirty="0">
              <a:solidFill>
                <a:srgbClr val="000000"/>
              </a:solidFill>
            </a:endParaRPr>
          </a:p>
        </p:txBody>
      </p:sp>
      <p:cxnSp>
        <p:nvCxnSpPr>
          <p:cNvPr id="43" name="Elbow Connector 42"/>
          <p:cNvCxnSpPr/>
          <p:nvPr/>
        </p:nvCxnSpPr>
        <p:spPr>
          <a:xfrm rot="16200000" flipH="1">
            <a:off x="83683" y="2659517"/>
            <a:ext cx="1750694" cy="546460"/>
          </a:xfrm>
          <a:prstGeom prst="bentConnector2">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6689069" y="5408514"/>
            <a:ext cx="2134415" cy="497872"/>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sz="1400" dirty="0">
                <a:solidFill>
                  <a:schemeClr val="tx1"/>
                </a:solidFill>
              </a:rPr>
              <a:t>Any </a:t>
            </a:r>
            <a:r>
              <a:rPr lang="en-US" sz="1400" dirty="0" smtClean="0">
                <a:solidFill>
                  <a:schemeClr val="tx1"/>
                </a:solidFill>
              </a:rPr>
              <a:t>non-UIMA NLP System</a:t>
            </a:r>
            <a:endParaRPr lang="en-US" sz="1400" dirty="0">
              <a:solidFill>
                <a:schemeClr val="tx1"/>
              </a:solidFill>
            </a:endParaRPr>
          </a:p>
        </p:txBody>
      </p:sp>
      <p:cxnSp>
        <p:nvCxnSpPr>
          <p:cNvPr id="4" name="Elbow Connector 3"/>
          <p:cNvCxnSpPr>
            <a:stCxn id="22" idx="1"/>
            <a:endCxn id="26" idx="2"/>
          </p:cNvCxnSpPr>
          <p:nvPr/>
        </p:nvCxnSpPr>
        <p:spPr>
          <a:xfrm rot="10800000">
            <a:off x="4964325" y="5009738"/>
            <a:ext cx="1724744" cy="647713"/>
          </a:xfrm>
          <a:prstGeom prst="bentConnector2">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Frame 1"/>
          <p:cNvSpPr/>
          <p:nvPr/>
        </p:nvSpPr>
        <p:spPr>
          <a:xfrm>
            <a:off x="6469056" y="5212020"/>
            <a:ext cx="2576106" cy="874661"/>
          </a:xfrm>
          <a:prstGeom prst="fra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42" name="Title 4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3D5FB3BC-61B5-8348-A89B-049F1B904DBB}" type="slidenum">
              <a:rPr lang="en-US" smtClean="0"/>
              <a:pPr/>
              <a:t>27</a:t>
            </a:fld>
            <a:endParaRPr lang="en-US" dirty="0"/>
          </a:p>
        </p:txBody>
      </p:sp>
      <p:sp>
        <p:nvSpPr>
          <p:cNvPr id="8" name="Date Placeholder 7"/>
          <p:cNvSpPr>
            <a:spLocks noGrp="1"/>
          </p:cNvSpPr>
          <p:nvPr>
            <p:ph type="dt" sz="half" idx="10"/>
          </p:nvPr>
        </p:nvSpPr>
        <p:spPr/>
        <p:txBody>
          <a:bodyPr/>
          <a:lstStyle/>
          <a:p>
            <a:r>
              <a:rPr lang="en-US" smtClean="0"/>
              <a:t>08/20/2015</a:t>
            </a:r>
            <a:endParaRPr lang="en-US" dirty="0"/>
          </a:p>
        </p:txBody>
      </p:sp>
    </p:spTree>
    <p:extLst>
      <p:ext uri="{BB962C8B-B14F-4D97-AF65-F5344CB8AC3E}">
        <p14:creationId xmlns:p14="http://schemas.microsoft.com/office/powerpoint/2010/main" val="2969813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JAM</a:t>
            </a:r>
            <a:endParaRPr lang="en-US" dirty="0"/>
          </a:p>
        </p:txBody>
      </p:sp>
      <p:sp>
        <p:nvSpPr>
          <p:cNvPr id="3" name="Slide Number Placeholder 2"/>
          <p:cNvSpPr>
            <a:spLocks noGrp="1"/>
          </p:cNvSpPr>
          <p:nvPr>
            <p:ph type="sldNum" sz="quarter" idx="12"/>
          </p:nvPr>
        </p:nvSpPr>
        <p:spPr/>
        <p:txBody>
          <a:bodyPr/>
          <a:lstStyle/>
          <a:p>
            <a:fld id="{0C51A5A3-E10C-4341-BA90-22F05299F932}" type="slidenum">
              <a:rPr lang="en-US" smtClean="0"/>
              <a:pPr/>
              <a:t>28</a:t>
            </a:fld>
            <a:endParaRPr lang="en-US"/>
          </a:p>
        </p:txBody>
      </p:sp>
      <p:sp>
        <p:nvSpPr>
          <p:cNvPr id="2" name="Date Placeholder 1"/>
          <p:cNvSpPr>
            <a:spLocks noGrp="1"/>
          </p:cNvSpPr>
          <p:nvPr>
            <p:ph type="dt" sz="half" idx="10"/>
          </p:nvPr>
        </p:nvSpPr>
        <p:spPr/>
        <p:txBody>
          <a:bodyPr/>
          <a:lstStyle/>
          <a:p>
            <a:r>
              <a:rPr lang="en-US" smtClean="0"/>
              <a:t>08/20/2015</a:t>
            </a:r>
            <a:endParaRPr lang="en-US"/>
          </a:p>
        </p:txBody>
      </p:sp>
      <p:grpSp>
        <p:nvGrpSpPr>
          <p:cNvPr id="58370" name="Group 184"/>
          <p:cNvGrpSpPr>
            <a:grpSpLocks/>
          </p:cNvGrpSpPr>
          <p:nvPr/>
        </p:nvGrpSpPr>
        <p:grpSpPr bwMode="auto">
          <a:xfrm>
            <a:off x="838200" y="1371600"/>
            <a:ext cx="7467600" cy="4876800"/>
            <a:chOff x="762000" y="983343"/>
            <a:chExt cx="7467600" cy="5341257"/>
          </a:xfrm>
        </p:grpSpPr>
        <p:grpSp>
          <p:nvGrpSpPr>
            <p:cNvPr id="58372" name="Group 110"/>
            <p:cNvGrpSpPr>
              <a:grpSpLocks/>
            </p:cNvGrpSpPr>
            <p:nvPr/>
          </p:nvGrpSpPr>
          <p:grpSpPr bwMode="auto">
            <a:xfrm>
              <a:off x="762000" y="2819400"/>
              <a:ext cx="1219200" cy="1524000"/>
              <a:chOff x="685800" y="2514600"/>
              <a:chExt cx="1219200" cy="1524000"/>
            </a:xfrm>
          </p:grpSpPr>
          <p:sp>
            <p:nvSpPr>
              <p:cNvPr id="37" name="Flowchart: Magnetic Disk 3"/>
              <p:cNvSpPr/>
              <p:nvPr/>
            </p:nvSpPr>
            <p:spPr>
              <a:xfrm>
                <a:off x="685800" y="2514600"/>
                <a:ext cx="1219200" cy="1524000"/>
              </a:xfrm>
              <a:prstGeom prst="flowChartMagneticDisk">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sz="1050" b="1" dirty="0">
                  <a:solidFill>
                    <a:schemeClr val="tx1"/>
                  </a:solidFill>
                  <a:latin typeface="Arial" pitchFamily="34" charset="0"/>
                  <a:cs typeface="Arial" pitchFamily="34" charset="0"/>
                </a:endParaRPr>
              </a:p>
            </p:txBody>
          </p:sp>
          <p:sp>
            <p:nvSpPr>
              <p:cNvPr id="58419" name="TextBox 11"/>
              <p:cNvSpPr txBox="1">
                <a:spLocks noChangeArrowheads="1"/>
              </p:cNvSpPr>
              <p:nvPr/>
            </p:nvSpPr>
            <p:spPr bwMode="auto">
              <a:xfrm>
                <a:off x="685800" y="3097895"/>
                <a:ext cx="1219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latin typeface="Times New Roman" charset="0"/>
                    <a:cs typeface="Times New Roman" charset="0"/>
                  </a:rPr>
                  <a:t>Performance Metrics </a:t>
                </a:r>
              </a:p>
              <a:p>
                <a:pPr algn="ctr" eaLnBrk="1" hangingPunct="1"/>
                <a:r>
                  <a:rPr lang="en-US" sz="1400" b="1">
                    <a:latin typeface="Times New Roman" charset="0"/>
                    <a:cs typeface="Times New Roman" charset="0"/>
                  </a:rPr>
                  <a:t>DB</a:t>
                </a:r>
              </a:p>
            </p:txBody>
          </p:sp>
        </p:grpSp>
        <p:grpSp>
          <p:nvGrpSpPr>
            <p:cNvPr id="58373" name="Group 16"/>
            <p:cNvGrpSpPr>
              <a:grpSpLocks/>
            </p:cNvGrpSpPr>
            <p:nvPr/>
          </p:nvGrpSpPr>
          <p:grpSpPr bwMode="auto">
            <a:xfrm>
              <a:off x="2667000" y="1817915"/>
              <a:ext cx="2895600" cy="2594428"/>
              <a:chOff x="2209800" y="141515"/>
              <a:chExt cx="2895600" cy="2594428"/>
            </a:xfrm>
          </p:grpSpPr>
          <p:sp>
            <p:nvSpPr>
              <p:cNvPr id="35" name="Rectangle 34"/>
              <p:cNvSpPr/>
              <p:nvPr/>
            </p:nvSpPr>
            <p:spPr>
              <a:xfrm>
                <a:off x="2209800" y="141515"/>
                <a:ext cx="2895600" cy="2594428"/>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sz="1050" b="1" dirty="0">
                  <a:solidFill>
                    <a:schemeClr val="tx1"/>
                  </a:solidFill>
                  <a:latin typeface="+mj-lt"/>
                </a:endParaRPr>
              </a:p>
              <a:p>
                <a:pPr fontAlgn="auto">
                  <a:spcBef>
                    <a:spcPts val="0"/>
                  </a:spcBef>
                  <a:spcAft>
                    <a:spcPts val="0"/>
                  </a:spcAft>
                  <a:buFont typeface="Arial" pitchFamily="34" charset="0"/>
                  <a:buChar char="•"/>
                  <a:defRPr/>
                </a:pPr>
                <a:endParaRPr lang="en-US" sz="1000" b="1" dirty="0">
                  <a:solidFill>
                    <a:schemeClr val="tx1"/>
                  </a:solidFill>
                </a:endParaRPr>
              </a:p>
              <a:p>
                <a:pPr algn="ctr" fontAlgn="auto">
                  <a:spcBef>
                    <a:spcPts val="0"/>
                  </a:spcBef>
                  <a:spcAft>
                    <a:spcPts val="0"/>
                  </a:spcAft>
                  <a:buFont typeface="Arial" pitchFamily="34" charset="0"/>
                  <a:buChar char="•"/>
                  <a:defRPr/>
                </a:pPr>
                <a:endParaRPr lang="en-US" sz="1000" b="1" dirty="0">
                  <a:solidFill>
                    <a:schemeClr val="tx1"/>
                  </a:solidFill>
                </a:endParaRPr>
              </a:p>
            </p:txBody>
          </p:sp>
          <p:sp>
            <p:nvSpPr>
              <p:cNvPr id="58415" name="TextBox 14"/>
              <p:cNvSpPr txBox="1">
                <a:spLocks noChangeArrowheads="1"/>
              </p:cNvSpPr>
              <p:nvPr/>
            </p:nvSpPr>
            <p:spPr bwMode="auto">
              <a:xfrm>
                <a:off x="2209800" y="391885"/>
                <a:ext cx="2895600" cy="227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2800" b="1" dirty="0">
                  <a:latin typeface="Times New Roman" charset="0"/>
                  <a:cs typeface="Times New Roman" charset="0"/>
                </a:endParaRPr>
              </a:p>
              <a:p>
                <a:pPr algn="ctr" eaLnBrk="1" hangingPunct="1"/>
                <a:r>
                  <a:rPr lang="en-US" sz="2800" b="1" dirty="0">
                    <a:latin typeface="Times New Roman" charset="0"/>
                    <a:cs typeface="Times New Roman" charset="0"/>
                  </a:rPr>
                  <a:t>JAM </a:t>
                </a:r>
              </a:p>
              <a:p>
                <a:pPr algn="ctr" eaLnBrk="1" hangingPunct="1"/>
                <a:r>
                  <a:rPr lang="en-US" sz="2800" b="1" dirty="0">
                    <a:latin typeface="Times New Roman" charset="0"/>
                    <a:cs typeface="Times New Roman" charset="0"/>
                  </a:rPr>
                  <a:t>Server</a:t>
                </a:r>
              </a:p>
              <a:p>
                <a:pPr algn="ctr" eaLnBrk="1" hangingPunct="1"/>
                <a:endParaRPr lang="en-US" sz="1600" b="1" dirty="0">
                  <a:latin typeface="Times New Roman" charset="0"/>
                  <a:cs typeface="Times New Roman" charset="0"/>
                </a:endParaRPr>
              </a:p>
              <a:p>
                <a:pPr algn="ctr" eaLnBrk="1" hangingPunct="1"/>
                <a:endParaRPr lang="en-US" dirty="0">
                  <a:latin typeface="Times New Roman" charset="0"/>
                  <a:cs typeface="Times New Roman" charset="0"/>
                </a:endParaRPr>
              </a:p>
              <a:p>
                <a:pPr algn="ctr" eaLnBrk="1" hangingPunct="1"/>
                <a:endParaRPr lang="en-US" sz="4400" dirty="0">
                  <a:latin typeface="Times New Roman" charset="0"/>
                  <a:cs typeface="Times New Roman" charset="0"/>
                </a:endParaRPr>
              </a:p>
            </p:txBody>
          </p:sp>
        </p:grpSp>
        <p:grpSp>
          <p:nvGrpSpPr>
            <p:cNvPr id="58374" name="Group 105"/>
            <p:cNvGrpSpPr>
              <a:grpSpLocks/>
            </p:cNvGrpSpPr>
            <p:nvPr/>
          </p:nvGrpSpPr>
          <p:grpSpPr bwMode="auto">
            <a:xfrm>
              <a:off x="6477000" y="1752600"/>
              <a:ext cx="1752600" cy="1752600"/>
              <a:chOff x="6400800" y="1447800"/>
              <a:chExt cx="1752600" cy="1752600"/>
            </a:xfrm>
          </p:grpSpPr>
          <p:grpSp>
            <p:nvGrpSpPr>
              <p:cNvPr id="58403" name="Group 104"/>
              <p:cNvGrpSpPr>
                <a:grpSpLocks/>
              </p:cNvGrpSpPr>
              <p:nvPr/>
            </p:nvGrpSpPr>
            <p:grpSpPr bwMode="auto">
              <a:xfrm>
                <a:off x="6400800" y="1447800"/>
                <a:ext cx="1752600" cy="1752600"/>
                <a:chOff x="6400800" y="1447800"/>
                <a:chExt cx="1752600" cy="1752600"/>
              </a:xfrm>
            </p:grpSpPr>
            <p:sp>
              <p:nvSpPr>
                <p:cNvPr id="33" name="Rectangle 32"/>
                <p:cNvSpPr/>
                <p:nvPr/>
              </p:nvSpPr>
              <p:spPr>
                <a:xfrm>
                  <a:off x="6400800" y="1447800"/>
                  <a:ext cx="1752600" cy="1752600"/>
                </a:xfrm>
                <a:prstGeom prst="rect">
                  <a:avLst/>
                </a:prstGeom>
                <a:solidFill>
                  <a:srgbClr val="C1C1C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00" b="1" dirty="0">
                    <a:solidFill>
                      <a:schemeClr val="tx1"/>
                    </a:solidFill>
                    <a:latin typeface="Arial" pitchFamily="34" charset="0"/>
                    <a:cs typeface="Arial" pitchFamily="34" charset="0"/>
                  </a:endParaRPr>
                </a:p>
              </p:txBody>
            </p:sp>
            <p:sp>
              <p:nvSpPr>
                <p:cNvPr id="58411" name="TextBox 18"/>
                <p:cNvSpPr txBox="1">
                  <a:spLocks noChangeArrowheads="1"/>
                </p:cNvSpPr>
                <p:nvPr/>
              </p:nvSpPr>
              <p:spPr bwMode="auto">
                <a:xfrm>
                  <a:off x="6400800" y="1557339"/>
                  <a:ext cx="1752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latin typeface="Times New Roman" charset="0"/>
                      <a:cs typeface="Times New Roman" charset="0"/>
                    </a:rPr>
                    <a:t>UIMA AS</a:t>
                  </a:r>
                </a:p>
                <a:p>
                  <a:pPr algn="ctr" eaLnBrk="1" hangingPunct="1"/>
                  <a:r>
                    <a:rPr lang="en-US" sz="1200" b="1">
                      <a:latin typeface="Times New Roman" charset="0"/>
                      <a:cs typeface="Times New Roman" charset="0"/>
                    </a:rPr>
                    <a:t>Server 1</a:t>
                  </a:r>
                </a:p>
              </p:txBody>
            </p:sp>
          </p:grpSp>
          <p:sp>
            <p:nvSpPr>
              <p:cNvPr id="31" name="Oval 30"/>
              <p:cNvSpPr/>
              <p:nvPr/>
            </p:nvSpPr>
            <p:spPr>
              <a:xfrm>
                <a:off x="6629400" y="2209800"/>
                <a:ext cx="1295400" cy="609600"/>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8407" name="TextBox 23"/>
              <p:cNvSpPr txBox="1">
                <a:spLocks noChangeArrowheads="1"/>
              </p:cNvSpPr>
              <p:nvPr/>
            </p:nvSpPr>
            <p:spPr bwMode="auto">
              <a:xfrm>
                <a:off x="6629400" y="2264229"/>
                <a:ext cx="1295400" cy="28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100" b="1">
                    <a:latin typeface="Times New Roman" charset="0"/>
                    <a:cs typeface="Times New Roman" charset="0"/>
                  </a:rPr>
                  <a:t>Service 1                  </a:t>
                </a:r>
              </a:p>
            </p:txBody>
          </p:sp>
        </p:grpSp>
        <p:cxnSp>
          <p:nvCxnSpPr>
            <p:cNvPr id="8" name="Straight Arrow Connector 7"/>
            <p:cNvCxnSpPr>
              <a:endCxn id="58415" idx="1"/>
            </p:cNvCxnSpPr>
            <p:nvPr/>
          </p:nvCxnSpPr>
          <p:spPr>
            <a:xfrm flipV="1">
              <a:off x="1981200" y="3205389"/>
              <a:ext cx="685800" cy="375557"/>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58376" name="Group 107"/>
            <p:cNvGrpSpPr>
              <a:grpSpLocks/>
            </p:cNvGrpSpPr>
            <p:nvPr/>
          </p:nvGrpSpPr>
          <p:grpSpPr bwMode="auto">
            <a:xfrm>
              <a:off x="4114800" y="983343"/>
              <a:ext cx="3200400" cy="834571"/>
              <a:chOff x="4038600" y="678543"/>
              <a:chExt cx="3200400" cy="834571"/>
            </a:xfrm>
          </p:grpSpPr>
          <p:grpSp>
            <p:nvGrpSpPr>
              <p:cNvPr id="58398" name="Group 106"/>
              <p:cNvGrpSpPr>
                <a:grpSpLocks/>
              </p:cNvGrpSpPr>
              <p:nvPr/>
            </p:nvGrpSpPr>
            <p:grpSpPr bwMode="auto">
              <a:xfrm>
                <a:off x="4038600" y="990600"/>
                <a:ext cx="3200400" cy="522514"/>
                <a:chOff x="4038600" y="990600"/>
                <a:chExt cx="3200400" cy="522514"/>
              </a:xfrm>
            </p:grpSpPr>
            <p:cxnSp>
              <p:nvCxnSpPr>
                <p:cNvPr id="27" name="Straight Arrow Connector 26"/>
                <p:cNvCxnSpPr/>
                <p:nvPr/>
              </p:nvCxnSpPr>
              <p:spPr>
                <a:xfrm>
                  <a:off x="4038600" y="1012371"/>
                  <a:ext cx="0" cy="50074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038600" y="989769"/>
                  <a:ext cx="3200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239000" y="989769"/>
                  <a:ext cx="0" cy="4572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8399" name="TextBox 74"/>
              <p:cNvSpPr txBox="1">
                <a:spLocks noChangeArrowheads="1"/>
              </p:cNvSpPr>
              <p:nvPr/>
            </p:nvSpPr>
            <p:spPr bwMode="auto">
              <a:xfrm>
                <a:off x="4114800" y="678543"/>
                <a:ext cx="3048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latin typeface="Times New Roman" charset="0"/>
                    <a:cs typeface="Times New Roman" charset="0"/>
                  </a:rPr>
                  <a:t>JMX: Port</a:t>
                </a:r>
              </a:p>
            </p:txBody>
          </p:sp>
        </p:grpSp>
        <p:grpSp>
          <p:nvGrpSpPr>
            <p:cNvPr id="58377" name="Group 128"/>
            <p:cNvGrpSpPr>
              <a:grpSpLocks/>
            </p:cNvGrpSpPr>
            <p:nvPr/>
          </p:nvGrpSpPr>
          <p:grpSpPr bwMode="auto">
            <a:xfrm>
              <a:off x="6477000" y="4191000"/>
              <a:ext cx="1752600" cy="2133600"/>
              <a:chOff x="6400800" y="3886200"/>
              <a:chExt cx="1752600" cy="2133600"/>
            </a:xfrm>
          </p:grpSpPr>
          <p:sp>
            <p:nvSpPr>
              <p:cNvPr id="19" name="Rectangle 18"/>
              <p:cNvSpPr/>
              <p:nvPr/>
            </p:nvSpPr>
            <p:spPr>
              <a:xfrm>
                <a:off x="6400800" y="3886200"/>
                <a:ext cx="1752600" cy="2133600"/>
              </a:xfrm>
              <a:prstGeom prst="rect">
                <a:avLst/>
              </a:prstGeom>
              <a:solidFill>
                <a:srgbClr val="C1C1C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100" b="1" dirty="0">
                  <a:solidFill>
                    <a:schemeClr val="tx1"/>
                  </a:solidFill>
                </a:endParaRPr>
              </a:p>
              <a:p>
                <a:pPr algn="ctr" fontAlgn="auto">
                  <a:spcBef>
                    <a:spcPts val="0"/>
                  </a:spcBef>
                  <a:spcAft>
                    <a:spcPts val="0"/>
                  </a:spcAft>
                  <a:defRPr/>
                </a:pPr>
                <a:endParaRPr lang="en-US" sz="1100" b="1" dirty="0">
                  <a:solidFill>
                    <a:schemeClr val="tx1"/>
                  </a:solidFill>
                </a:endParaRPr>
              </a:p>
              <a:p>
                <a:pPr algn="ctr" fontAlgn="auto">
                  <a:spcBef>
                    <a:spcPts val="0"/>
                  </a:spcBef>
                  <a:spcAft>
                    <a:spcPts val="0"/>
                  </a:spcAft>
                  <a:defRPr/>
                </a:pPr>
                <a:endParaRPr lang="en-US" sz="1100" b="1" dirty="0">
                  <a:solidFill>
                    <a:schemeClr val="tx1"/>
                  </a:solidFill>
                </a:endParaRPr>
              </a:p>
              <a:p>
                <a:pPr algn="ctr" fontAlgn="auto">
                  <a:spcBef>
                    <a:spcPts val="0"/>
                  </a:spcBef>
                  <a:spcAft>
                    <a:spcPts val="0"/>
                  </a:spcAft>
                  <a:defRPr/>
                </a:pPr>
                <a:endParaRPr lang="en-US" sz="1100" b="1" dirty="0">
                  <a:solidFill>
                    <a:schemeClr val="tx1"/>
                  </a:solidFill>
                </a:endParaRPr>
              </a:p>
              <a:p>
                <a:pPr algn="ctr" fontAlgn="auto">
                  <a:spcBef>
                    <a:spcPts val="0"/>
                  </a:spcBef>
                  <a:spcAft>
                    <a:spcPts val="0"/>
                  </a:spcAft>
                  <a:defRPr/>
                </a:pPr>
                <a:endParaRPr lang="en-US" sz="1100" b="1" dirty="0">
                  <a:solidFill>
                    <a:schemeClr val="tx1"/>
                  </a:solidFill>
                </a:endParaRPr>
              </a:p>
            </p:txBody>
          </p:sp>
          <p:sp>
            <p:nvSpPr>
              <p:cNvPr id="58389" name="TextBox 19"/>
              <p:cNvSpPr txBox="1">
                <a:spLocks noChangeArrowheads="1"/>
              </p:cNvSpPr>
              <p:nvPr/>
            </p:nvSpPr>
            <p:spPr bwMode="auto">
              <a:xfrm>
                <a:off x="6400800" y="3965477"/>
                <a:ext cx="1752600" cy="53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latin typeface="Times New Roman" charset="0"/>
                    <a:cs typeface="Times New Roman" charset="0"/>
                  </a:rPr>
                  <a:t>UIMA AS</a:t>
                </a:r>
              </a:p>
              <a:p>
                <a:pPr algn="ctr" eaLnBrk="1" hangingPunct="1"/>
                <a:r>
                  <a:rPr lang="en-US" sz="1200" b="1">
                    <a:latin typeface="Times New Roman" charset="0"/>
                    <a:cs typeface="Times New Roman" charset="0"/>
                  </a:rPr>
                  <a:t>Server 2</a:t>
                </a:r>
              </a:p>
            </p:txBody>
          </p:sp>
          <p:sp>
            <p:nvSpPr>
              <p:cNvPr id="21" name="Oval 20"/>
              <p:cNvSpPr/>
              <p:nvPr/>
            </p:nvSpPr>
            <p:spPr>
              <a:xfrm>
                <a:off x="6629400" y="5181600"/>
                <a:ext cx="1295400" cy="457200"/>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8393" name="TextBox 35"/>
              <p:cNvSpPr txBox="1">
                <a:spLocks noChangeArrowheads="1"/>
              </p:cNvSpPr>
              <p:nvPr/>
            </p:nvSpPr>
            <p:spPr bwMode="auto">
              <a:xfrm>
                <a:off x="6629400" y="5300990"/>
                <a:ext cx="1295400" cy="28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100" b="1">
                    <a:latin typeface="Times New Roman" charset="0"/>
                    <a:cs typeface="Times New Roman" charset="0"/>
                  </a:rPr>
                  <a:t>Service 2</a:t>
                </a:r>
              </a:p>
            </p:txBody>
          </p:sp>
          <p:sp>
            <p:nvSpPr>
              <p:cNvPr id="23" name="Oval 22"/>
              <p:cNvSpPr/>
              <p:nvPr/>
            </p:nvSpPr>
            <p:spPr>
              <a:xfrm>
                <a:off x="6629400" y="4572000"/>
                <a:ext cx="1295400" cy="457200"/>
              </a:xfrm>
              <a:prstGeom prst="ellipse">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8397" name="TextBox 103"/>
              <p:cNvSpPr txBox="1">
                <a:spLocks noChangeArrowheads="1"/>
              </p:cNvSpPr>
              <p:nvPr/>
            </p:nvSpPr>
            <p:spPr bwMode="auto">
              <a:xfrm>
                <a:off x="6629400" y="4691390"/>
                <a:ext cx="1295400" cy="28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100" b="1">
                    <a:latin typeface="Times New Roman" charset="0"/>
                    <a:cs typeface="Times New Roman" charset="0"/>
                  </a:rPr>
                  <a:t>Service 1</a:t>
                </a:r>
              </a:p>
            </p:txBody>
          </p:sp>
        </p:grpSp>
        <p:grpSp>
          <p:nvGrpSpPr>
            <p:cNvPr id="58378" name="Group 109"/>
            <p:cNvGrpSpPr>
              <a:grpSpLocks/>
            </p:cNvGrpSpPr>
            <p:nvPr/>
          </p:nvGrpSpPr>
          <p:grpSpPr bwMode="auto">
            <a:xfrm>
              <a:off x="3962400" y="4495498"/>
              <a:ext cx="2743200" cy="1218823"/>
              <a:chOff x="3886200" y="4190698"/>
              <a:chExt cx="2743200" cy="1218823"/>
            </a:xfrm>
          </p:grpSpPr>
          <p:cxnSp>
            <p:nvCxnSpPr>
              <p:cNvPr id="16" name="Straight Arrow Connector 15"/>
              <p:cNvCxnSpPr/>
              <p:nvPr/>
            </p:nvCxnSpPr>
            <p:spPr>
              <a:xfrm flipV="1">
                <a:off x="3886200" y="4190698"/>
                <a:ext cx="0" cy="12188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886200" y="5409521"/>
                <a:ext cx="2743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385" name="TextBox 90"/>
              <p:cNvSpPr txBox="1">
                <a:spLocks noChangeArrowheads="1"/>
              </p:cNvSpPr>
              <p:nvPr/>
            </p:nvSpPr>
            <p:spPr bwMode="auto">
              <a:xfrm>
                <a:off x="3886200" y="5127171"/>
                <a:ext cx="2667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latin typeface="Times New Roman" charset="0"/>
                    <a:cs typeface="Times New Roman" charset="0"/>
                  </a:rPr>
                  <a:t>JMX: Port 2</a:t>
                </a:r>
              </a:p>
            </p:txBody>
          </p:sp>
        </p:grpSp>
        <p:grpSp>
          <p:nvGrpSpPr>
            <p:cNvPr id="58379" name="Group 108"/>
            <p:cNvGrpSpPr>
              <a:grpSpLocks/>
            </p:cNvGrpSpPr>
            <p:nvPr/>
          </p:nvGrpSpPr>
          <p:grpSpPr bwMode="auto">
            <a:xfrm>
              <a:off x="4267200" y="4495498"/>
              <a:ext cx="2438400" cy="610281"/>
              <a:chOff x="4191000" y="4190698"/>
              <a:chExt cx="2438400" cy="610281"/>
            </a:xfrm>
          </p:grpSpPr>
          <p:cxnSp>
            <p:nvCxnSpPr>
              <p:cNvPr id="13" name="Straight Arrow Connector 12"/>
              <p:cNvCxnSpPr/>
              <p:nvPr/>
            </p:nvCxnSpPr>
            <p:spPr>
              <a:xfrm flipV="1">
                <a:off x="4191000" y="4190698"/>
                <a:ext cx="0" cy="61028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191000" y="4800979"/>
                <a:ext cx="24384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382" name="TextBox 93"/>
              <p:cNvSpPr txBox="1">
                <a:spLocks noChangeArrowheads="1"/>
              </p:cNvSpPr>
              <p:nvPr/>
            </p:nvSpPr>
            <p:spPr bwMode="auto">
              <a:xfrm>
                <a:off x="4191000" y="4517571"/>
                <a:ext cx="2209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latin typeface="Times New Roman" charset="0"/>
                    <a:cs typeface="Times New Roman" charset="0"/>
                  </a:rPr>
                  <a:t>JMX: Port 1</a:t>
                </a:r>
              </a:p>
            </p:txBody>
          </p:sp>
        </p:grpSp>
      </p:grpSp>
      <p:pic>
        <p:nvPicPr>
          <p:cNvPr id="5837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788" y="4090988"/>
            <a:ext cx="1344612" cy="12430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50453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Task 1</a:t>
            </a:r>
          </a:p>
        </p:txBody>
      </p:sp>
      <p:sp>
        <p:nvSpPr>
          <p:cNvPr id="3" name="Content Placeholder 2"/>
          <p:cNvSpPr>
            <a:spLocks noGrp="1"/>
          </p:cNvSpPr>
          <p:nvPr>
            <p:ph idx="1"/>
          </p:nvPr>
        </p:nvSpPr>
        <p:spPr/>
        <p:txBody>
          <a:bodyPr/>
          <a:lstStyle/>
          <a:p>
            <a:r>
              <a:rPr lang="en-US" dirty="0" smtClean="0"/>
              <a:t>Look at JETM</a:t>
            </a:r>
          </a:p>
          <a:p>
            <a:endParaRPr lang="en-US" dirty="0" smtClean="0"/>
          </a:p>
          <a:p>
            <a:r>
              <a:rPr lang="en-US" dirty="0" smtClean="0"/>
              <a:t>Look at JAM</a:t>
            </a:r>
            <a:endParaRPr lang="en-US" dirty="0"/>
          </a:p>
        </p:txBody>
      </p:sp>
      <p:sp>
        <p:nvSpPr>
          <p:cNvPr id="5" name="Slide Number Placeholder 4"/>
          <p:cNvSpPr>
            <a:spLocks noGrp="1"/>
          </p:cNvSpPr>
          <p:nvPr>
            <p:ph type="sldNum" sz="quarter" idx="12"/>
          </p:nvPr>
        </p:nvSpPr>
        <p:spPr/>
        <p:txBody>
          <a:bodyPr/>
          <a:lstStyle/>
          <a:p>
            <a:fld id="{0C51A5A3-E10C-4341-BA90-22F05299F932}" type="slidenum">
              <a:rPr lang="en-US" smtClean="0"/>
              <a:pPr/>
              <a:t>29</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35386968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idx="1"/>
          </p:nvPr>
        </p:nvSpPr>
        <p:spPr/>
        <p:txBody>
          <a:bodyPr/>
          <a:lstStyle/>
          <a:p>
            <a:r>
              <a:rPr lang="en-US" smtClean="0"/>
              <a:t>Discuss scaling NLP</a:t>
            </a:r>
          </a:p>
          <a:p>
            <a:endParaRPr lang="en-US" smtClean="0"/>
          </a:p>
          <a:p>
            <a:r>
              <a:rPr lang="en-US" smtClean="0"/>
              <a:t>Introduce scaling tools</a:t>
            </a:r>
          </a:p>
          <a:p>
            <a:endParaRPr lang="en-US" smtClean="0"/>
          </a:p>
          <a:p>
            <a:r>
              <a:rPr lang="en-US" smtClean="0"/>
              <a:t>Try it for yourself</a:t>
            </a:r>
            <a:endParaRPr lang="en-US" dirty="0" smtClean="0"/>
          </a:p>
        </p:txBody>
      </p:sp>
      <p:sp>
        <p:nvSpPr>
          <p:cNvPr id="5" name="Slide Number Placeholder 4"/>
          <p:cNvSpPr>
            <a:spLocks noGrp="1"/>
          </p:cNvSpPr>
          <p:nvPr>
            <p:ph type="sldNum" sz="quarter" idx="12"/>
          </p:nvPr>
        </p:nvSpPr>
        <p:spPr/>
        <p:txBody>
          <a:bodyPr/>
          <a:lstStyle/>
          <a:p>
            <a:fld id="{0C51A5A3-E10C-4341-BA90-22F05299F932}" type="slidenum">
              <a:rPr lang="en-US" smtClean="0"/>
              <a:pPr/>
              <a:t>3</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389924869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lstStyle/>
          <a:p>
            <a:endParaRPr lang="en-US" smtClean="0"/>
          </a:p>
          <a:p>
            <a:endParaRPr lang="en-US" smtClean="0"/>
          </a:p>
          <a:p>
            <a:r>
              <a:rPr lang="en-US" smtClean="0"/>
              <a:t>Scalability of Processing</a:t>
            </a:r>
          </a:p>
          <a:p>
            <a:endParaRPr lang="en-US" dirty="0" smtClean="0"/>
          </a:p>
        </p:txBody>
      </p:sp>
      <p:sp>
        <p:nvSpPr>
          <p:cNvPr id="4" name="Slide Number Placeholder 3"/>
          <p:cNvSpPr>
            <a:spLocks noGrp="1"/>
          </p:cNvSpPr>
          <p:nvPr>
            <p:ph type="sldNum" sz="quarter" idx="12"/>
          </p:nvPr>
        </p:nvSpPr>
        <p:spPr/>
        <p:txBody>
          <a:bodyPr/>
          <a:lstStyle/>
          <a:p>
            <a:fld id="{0C51A5A3-E10C-4341-BA90-22F05299F932}" type="slidenum">
              <a:rPr lang="en-US" smtClean="0"/>
              <a:pPr/>
              <a:t>30</a:t>
            </a:fld>
            <a:endParaRPr lang="en-US"/>
          </a:p>
        </p:txBody>
      </p:sp>
      <p:sp>
        <p:nvSpPr>
          <p:cNvPr id="2" name="Date Placeholder 1"/>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130700904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8" name="Slide Number Placeholder 7"/>
          <p:cNvSpPr>
            <a:spLocks noGrp="1"/>
          </p:cNvSpPr>
          <p:nvPr>
            <p:ph type="sldNum" sz="quarter" idx="12"/>
          </p:nvPr>
        </p:nvSpPr>
        <p:spPr/>
        <p:txBody>
          <a:bodyPr/>
          <a:lstStyle/>
          <a:p>
            <a:fld id="{0C51A5A3-E10C-4341-BA90-22F05299F932}" type="slidenum">
              <a:rPr lang="en-US" smtClean="0"/>
              <a:pPr/>
              <a:t>31</a:t>
            </a:fld>
            <a:endParaRPr lang="en-US"/>
          </a:p>
        </p:txBody>
      </p:sp>
      <p:sp>
        <p:nvSpPr>
          <p:cNvPr id="7" name="Date Placeholder 6"/>
          <p:cNvSpPr>
            <a:spLocks noGrp="1"/>
          </p:cNvSpPr>
          <p:nvPr>
            <p:ph type="dt" sz="half" idx="10"/>
          </p:nvPr>
        </p:nvSpPr>
        <p:spPr/>
        <p:txBody>
          <a:bodyPr/>
          <a:lstStyle/>
          <a:p>
            <a:r>
              <a:rPr lang="en-US" smtClean="0"/>
              <a:t>08/20/2015</a:t>
            </a:r>
            <a:endParaRPr lang="en-US"/>
          </a:p>
        </p:txBody>
      </p:sp>
      <p:sp>
        <p:nvSpPr>
          <p:cNvPr id="35" name="Rectangle 34"/>
          <p:cNvSpPr/>
          <p:nvPr/>
        </p:nvSpPr>
        <p:spPr>
          <a:xfrm>
            <a:off x="1376866" y="1351358"/>
            <a:ext cx="1721097" cy="464124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0000FF"/>
                </a:solidFill>
                <a:effectLst/>
                <a:uLnTx/>
                <a:uFillTx/>
                <a:latin typeface="Calibri"/>
                <a:ea typeface="+mn-ea"/>
                <a:cs typeface="+mn-cs"/>
              </a:rPr>
              <a:t>Readers</a:t>
            </a:r>
            <a:endParaRPr kumimoji="0" lang="en-US" sz="2800" b="0" i="0" u="none" strike="noStrike" kern="0" cap="none" spc="0" normalizeH="0" baseline="0" noProof="0" dirty="0">
              <a:ln>
                <a:noFill/>
              </a:ln>
              <a:solidFill>
                <a:srgbClr val="0000FF"/>
              </a:solidFill>
              <a:effectLst/>
              <a:uLnTx/>
              <a:uFillTx/>
              <a:latin typeface="Calibri"/>
              <a:ea typeface="+mn-ea"/>
              <a:cs typeface="+mn-cs"/>
            </a:endParaRPr>
          </a:p>
        </p:txBody>
      </p:sp>
      <p:sp>
        <p:nvSpPr>
          <p:cNvPr id="36" name="Rectangle 35"/>
          <p:cNvSpPr/>
          <p:nvPr/>
        </p:nvSpPr>
        <p:spPr>
          <a:xfrm>
            <a:off x="3284069" y="1351358"/>
            <a:ext cx="2350170" cy="464124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libri"/>
                <a:ea typeface="+mn-ea"/>
                <a:cs typeface="+mn-cs"/>
              </a:rPr>
              <a:t>Pipeline</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7" name="Rectangle 36"/>
          <p:cNvSpPr/>
          <p:nvPr/>
        </p:nvSpPr>
        <p:spPr>
          <a:xfrm>
            <a:off x="5756696" y="1351358"/>
            <a:ext cx="1624236" cy="4641242"/>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C0504D">
                    <a:lumMod val="50000"/>
                  </a:srgbClr>
                </a:solidFill>
                <a:effectLst/>
                <a:uLnTx/>
                <a:uFillTx/>
                <a:latin typeface="Calibri"/>
                <a:ea typeface="+mn-ea"/>
                <a:cs typeface="+mn-cs"/>
              </a:rPr>
              <a:t>Listeners</a:t>
            </a:r>
          </a:p>
        </p:txBody>
      </p:sp>
      <p:sp>
        <p:nvSpPr>
          <p:cNvPr id="38" name="Multidocument 37"/>
          <p:cNvSpPr/>
          <p:nvPr/>
        </p:nvSpPr>
        <p:spPr>
          <a:xfrm>
            <a:off x="106826" y="4568178"/>
            <a:ext cx="1115736" cy="1281980"/>
          </a:xfrm>
          <a:prstGeom prst="flowChartMultidocumen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Files</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9" name="Magnetic Disk 38"/>
          <p:cNvSpPr/>
          <p:nvPr/>
        </p:nvSpPr>
        <p:spPr>
          <a:xfrm>
            <a:off x="106826" y="1944867"/>
            <a:ext cx="1115736" cy="1566865"/>
          </a:xfrm>
          <a:prstGeom prst="flowChartMagneticDisk">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Database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0" name="TextBox 39"/>
          <p:cNvSpPr txBox="1"/>
          <p:nvPr/>
        </p:nvSpPr>
        <p:spPr>
          <a:xfrm>
            <a:off x="1376866" y="2455279"/>
            <a:ext cx="1697123" cy="914400"/>
          </a:xfrm>
          <a:prstGeom prst="rect">
            <a:avLst/>
          </a:prstGeom>
          <a:solidFill>
            <a:srgbClr val="C0504D"/>
          </a:solidFill>
          <a:ln w="25400" cap="flat" cmpd="sng" algn="ctr">
            <a:solidFill>
              <a:srgbClr val="C0504D">
                <a:shade val="50000"/>
              </a:srgbClr>
            </a:solidFill>
            <a:prstDash val="solid"/>
          </a:ln>
          <a:effectLst/>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Batch database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reader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1" name="TextBox 40"/>
          <p:cNvSpPr txBox="1"/>
          <p:nvPr/>
        </p:nvSpPr>
        <p:spPr>
          <a:xfrm>
            <a:off x="1376865" y="4568177"/>
            <a:ext cx="1697123" cy="914400"/>
          </a:xfrm>
          <a:prstGeom prst="rect">
            <a:avLst/>
          </a:prstGeom>
          <a:solidFill>
            <a:srgbClr val="8064A2"/>
          </a:solidFill>
          <a:ln w="25400" cap="flat" cmpd="sng" algn="ctr">
            <a:solidFill>
              <a:srgbClr val="8064A2">
                <a:shade val="50000"/>
              </a:srgbClr>
            </a:solidFill>
            <a:prstDash val="solid"/>
          </a:ln>
          <a:effectLst/>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File Reader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2" name="TextBox 41"/>
          <p:cNvSpPr txBox="1"/>
          <p:nvPr/>
        </p:nvSpPr>
        <p:spPr>
          <a:xfrm>
            <a:off x="3405506" y="1844487"/>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Alcohol</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3" name="TextBox 42"/>
          <p:cNvSpPr txBox="1"/>
          <p:nvPr/>
        </p:nvSpPr>
        <p:spPr>
          <a:xfrm>
            <a:off x="3405506" y="2571755"/>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Window </a:t>
            </a:r>
            <a:r>
              <a:rPr kumimoji="0" lang="en-US" sz="1800" b="0" i="0" u="none" strike="noStrike" kern="0" cap="none" spc="0" normalizeH="0" baseline="0" noProof="0" dirty="0" err="1" smtClean="0">
                <a:ln>
                  <a:noFill/>
                </a:ln>
                <a:solidFill>
                  <a:sysClr val="windowText" lastClr="000000"/>
                </a:solidFill>
                <a:effectLst/>
                <a:uLnTx/>
                <a:uFillTx/>
                <a:latin typeface="Calibri"/>
                <a:ea typeface="+mn-ea"/>
                <a:cs typeface="+mn-cs"/>
              </a:rPr>
              <a:t>Sectionizer</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8" name="TextBox 47"/>
          <p:cNvSpPr txBox="1"/>
          <p:nvPr/>
        </p:nvSpPr>
        <p:spPr>
          <a:xfrm>
            <a:off x="5756696" y="3340209"/>
            <a:ext cx="1624236" cy="714290"/>
          </a:xfrm>
          <a:prstGeom prst="rect">
            <a:avLst/>
          </a:prstGeom>
          <a:solidFill>
            <a:srgbClr val="F79646"/>
          </a:solidFill>
          <a:ln w="25400" cap="flat" cmpd="sng" algn="ctr">
            <a:solidFill>
              <a:srgbClr val="F79646">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CSV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9" name="TextBox 48"/>
          <p:cNvSpPr txBox="1"/>
          <p:nvPr/>
        </p:nvSpPr>
        <p:spPr>
          <a:xfrm>
            <a:off x="5756696" y="2220433"/>
            <a:ext cx="1624236" cy="714290"/>
          </a:xfrm>
          <a:prstGeom prst="rect">
            <a:avLst/>
          </a:prstGeom>
          <a:solidFill>
            <a:srgbClr val="4F81BD"/>
          </a:solidFill>
          <a:ln w="25400" cap="flat" cmpd="sng" algn="ctr">
            <a:solidFill>
              <a:srgbClr val="4F81BD">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XMI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0" name="TextBox 49"/>
          <p:cNvSpPr txBox="1"/>
          <p:nvPr/>
        </p:nvSpPr>
        <p:spPr>
          <a:xfrm>
            <a:off x="5756696" y="4459985"/>
            <a:ext cx="1624236" cy="927235"/>
          </a:xfrm>
          <a:prstGeom prst="rect">
            <a:avLst/>
          </a:prstGeom>
          <a:solidFill>
            <a:srgbClr val="4BACC6"/>
          </a:solidFill>
          <a:ln w="25400" cap="flat" cmpd="sng" algn="ctr">
            <a:solidFill>
              <a:srgbClr val="4BACC6">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Batch database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Magnetic Disk 50"/>
          <p:cNvSpPr/>
          <p:nvPr/>
        </p:nvSpPr>
        <p:spPr>
          <a:xfrm>
            <a:off x="7879473" y="4459986"/>
            <a:ext cx="1115736" cy="1566865"/>
          </a:xfrm>
          <a:prstGeom prst="flowChartMagneticDisk">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Database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2" name="Multidocument 51"/>
          <p:cNvSpPr/>
          <p:nvPr/>
        </p:nvSpPr>
        <p:spPr>
          <a:xfrm>
            <a:off x="7772647" y="1243164"/>
            <a:ext cx="1115736" cy="1281980"/>
          </a:xfrm>
          <a:prstGeom prst="flowChartMultidocumen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XMI Files</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3" name="Document 52"/>
          <p:cNvSpPr/>
          <p:nvPr/>
        </p:nvSpPr>
        <p:spPr>
          <a:xfrm>
            <a:off x="7772647" y="3048793"/>
            <a:ext cx="1115736" cy="1245013"/>
          </a:xfrm>
          <a:prstGeom prst="flowChartDocumen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Delimited file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54" name="Straight Arrow Connector 53"/>
          <p:cNvCxnSpPr>
            <a:stCxn id="49" idx="3"/>
            <a:endCxn id="52" idx="1"/>
          </p:cNvCxnSpPr>
          <p:nvPr/>
        </p:nvCxnSpPr>
        <p:spPr>
          <a:xfrm flipV="1">
            <a:off x="7380932" y="1884154"/>
            <a:ext cx="391715" cy="693424"/>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5" name="Straight Arrow Connector 54"/>
          <p:cNvCxnSpPr>
            <a:stCxn id="48" idx="3"/>
            <a:endCxn id="53" idx="1"/>
          </p:cNvCxnSpPr>
          <p:nvPr/>
        </p:nvCxnSpPr>
        <p:spPr>
          <a:xfrm flipV="1">
            <a:off x="7380932" y="3671300"/>
            <a:ext cx="391715" cy="26054"/>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6" name="Straight Arrow Connector 55"/>
          <p:cNvCxnSpPr>
            <a:stCxn id="50" idx="3"/>
            <a:endCxn id="51" idx="2"/>
          </p:cNvCxnSpPr>
          <p:nvPr/>
        </p:nvCxnSpPr>
        <p:spPr>
          <a:xfrm>
            <a:off x="7380932" y="4923603"/>
            <a:ext cx="498541" cy="31981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7" name="Straight Arrow Connector 56"/>
          <p:cNvCxnSpPr/>
          <p:nvPr/>
        </p:nvCxnSpPr>
        <p:spPr>
          <a:xfrm flipV="1">
            <a:off x="852701" y="3155624"/>
            <a:ext cx="937694" cy="1721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8" name="Straight Arrow Connector 57"/>
          <p:cNvCxnSpPr/>
          <p:nvPr/>
        </p:nvCxnSpPr>
        <p:spPr>
          <a:xfrm flipV="1">
            <a:off x="852701" y="5300855"/>
            <a:ext cx="937694" cy="1721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9" name="Straight Arrow Connector 58"/>
          <p:cNvCxnSpPr>
            <a:stCxn id="42" idx="2"/>
            <a:endCxn id="43" idx="0"/>
          </p:cNvCxnSpPr>
          <p:nvPr/>
        </p:nvCxnSpPr>
        <p:spPr>
          <a:xfrm>
            <a:off x="4457066" y="2213819"/>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0" name="Straight Arrow Connector 59"/>
          <p:cNvCxnSpPr/>
          <p:nvPr/>
        </p:nvCxnSpPr>
        <p:spPr>
          <a:xfrm>
            <a:off x="4457066" y="2934723"/>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4" name="Straight Arrow Connector 47"/>
          <p:cNvCxnSpPr>
            <a:stCxn id="35" idx="0"/>
            <a:endCxn id="36" idx="0"/>
          </p:cNvCxnSpPr>
          <p:nvPr/>
        </p:nvCxnSpPr>
        <p:spPr>
          <a:xfrm rot="5400000" flipH="1" flipV="1">
            <a:off x="3348284" y="240489"/>
            <a:ext cx="12700" cy="2221739"/>
          </a:xfrm>
          <a:prstGeom prst="bentConnector3">
            <a:avLst>
              <a:gd name="adj1" fmla="val 2534535"/>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5" name="Straight Arrow Connector 53"/>
          <p:cNvCxnSpPr>
            <a:stCxn id="36" idx="2"/>
            <a:endCxn id="37" idx="2"/>
          </p:cNvCxnSpPr>
          <p:nvPr/>
        </p:nvCxnSpPr>
        <p:spPr>
          <a:xfrm rot="16200000" flipH="1">
            <a:off x="5513984" y="4937770"/>
            <a:ext cx="12700" cy="2109660"/>
          </a:xfrm>
          <a:prstGeom prst="bentConnector3">
            <a:avLst>
              <a:gd name="adj1" fmla="val 2437583"/>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sp>
        <p:nvSpPr>
          <p:cNvPr id="3" name="Explosion 1 2"/>
          <p:cNvSpPr/>
          <p:nvPr/>
        </p:nvSpPr>
        <p:spPr>
          <a:xfrm>
            <a:off x="838200" y="29718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Explosion 1 65"/>
          <p:cNvSpPr/>
          <p:nvPr/>
        </p:nvSpPr>
        <p:spPr>
          <a:xfrm>
            <a:off x="838200" y="50292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Explosion 1 66"/>
          <p:cNvSpPr/>
          <p:nvPr/>
        </p:nvSpPr>
        <p:spPr>
          <a:xfrm>
            <a:off x="4419600" y="14478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Explosion 1 71"/>
          <p:cNvSpPr/>
          <p:nvPr/>
        </p:nvSpPr>
        <p:spPr>
          <a:xfrm>
            <a:off x="7162800" y="19050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Explosion 1 72"/>
          <p:cNvSpPr/>
          <p:nvPr/>
        </p:nvSpPr>
        <p:spPr>
          <a:xfrm>
            <a:off x="7239000" y="34290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Explosion 1 73"/>
          <p:cNvSpPr/>
          <p:nvPr/>
        </p:nvSpPr>
        <p:spPr>
          <a:xfrm>
            <a:off x="7010400" y="48006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3405506" y="3299023"/>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Past use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6" name="TextBox 75"/>
          <p:cNvSpPr txBox="1"/>
          <p:nvPr/>
        </p:nvSpPr>
        <p:spPr>
          <a:xfrm>
            <a:off x="3429000" y="37338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Current</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7" name="TextBox 76"/>
          <p:cNvSpPr txBox="1"/>
          <p:nvPr/>
        </p:nvSpPr>
        <p:spPr>
          <a:xfrm>
            <a:off x="3429000" y="41910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Never use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8" name="TextBox 77"/>
          <p:cNvSpPr txBox="1"/>
          <p:nvPr/>
        </p:nvSpPr>
        <p:spPr>
          <a:xfrm>
            <a:off x="3429000" y="46482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Exclude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9" name="TextBox 78"/>
          <p:cNvSpPr txBox="1"/>
          <p:nvPr/>
        </p:nvSpPr>
        <p:spPr>
          <a:xfrm>
            <a:off x="3429000" y="54102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Logic</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80" name="Straight Arrow Connector 79"/>
          <p:cNvCxnSpPr>
            <a:endCxn id="79" idx="0"/>
          </p:cNvCxnSpPr>
          <p:nvPr/>
        </p:nvCxnSpPr>
        <p:spPr>
          <a:xfrm>
            <a:off x="4480560" y="5052264"/>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grpSp>
        <p:nvGrpSpPr>
          <p:cNvPr id="6" name="Group 5"/>
          <p:cNvGrpSpPr/>
          <p:nvPr/>
        </p:nvGrpSpPr>
        <p:grpSpPr>
          <a:xfrm>
            <a:off x="2057400" y="2133600"/>
            <a:ext cx="5943600" cy="3962400"/>
            <a:chOff x="2209800" y="2286000"/>
            <a:chExt cx="5943600" cy="3962400"/>
          </a:xfrm>
        </p:grpSpPr>
        <p:sp>
          <p:nvSpPr>
            <p:cNvPr id="4" name="Rectangle 3"/>
            <p:cNvSpPr/>
            <p:nvPr/>
          </p:nvSpPr>
          <p:spPr>
            <a:xfrm>
              <a:off x="2209800" y="2286000"/>
              <a:ext cx="5943600" cy="39624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2286000" y="3505200"/>
              <a:ext cx="5867400" cy="1143000"/>
            </a:xfrm>
            <a:prstGeom prst="rect">
              <a:avLst/>
            </a:prstGeom>
            <a:gradFill>
              <a:gsLst>
                <a:gs pos="0">
                  <a:schemeClr val="bg1"/>
                </a:gs>
                <a:gs pos="100000">
                  <a:schemeClr val="tx1">
                    <a:lumMod val="95000"/>
                    <a:lumOff val="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514600" y="3124200"/>
              <a:ext cx="789098" cy="461665"/>
            </a:xfrm>
            <a:prstGeom prst="rect">
              <a:avLst/>
            </a:prstGeom>
            <a:noFill/>
          </p:spPr>
          <p:txBody>
            <a:bodyPr wrap="none" rtlCol="0">
              <a:spAutoFit/>
            </a:bodyPr>
            <a:lstStyle/>
            <a:p>
              <a:r>
                <a:rPr lang="en-US" dirty="0" smtClean="0"/>
                <a:t>SQL</a:t>
              </a:r>
              <a:endParaRPr lang="en-US" dirty="0"/>
            </a:p>
          </p:txBody>
        </p:sp>
        <p:sp>
          <p:nvSpPr>
            <p:cNvPr id="69" name="TextBox 68"/>
            <p:cNvSpPr txBox="1"/>
            <p:nvPr/>
          </p:nvSpPr>
          <p:spPr>
            <a:xfrm>
              <a:off x="3200400" y="4648200"/>
              <a:ext cx="1617500" cy="830997"/>
            </a:xfrm>
            <a:prstGeom prst="rect">
              <a:avLst/>
            </a:prstGeom>
            <a:noFill/>
          </p:spPr>
          <p:txBody>
            <a:bodyPr wrap="none" rtlCol="0">
              <a:spAutoFit/>
            </a:bodyPr>
            <a:lstStyle/>
            <a:p>
              <a:r>
                <a:rPr lang="en-US" dirty="0" smtClean="0"/>
                <a:t>Patterns </a:t>
              </a:r>
            </a:p>
            <a:p>
              <a:r>
                <a:rPr lang="en-US" dirty="0" smtClean="0"/>
                <a:t>and Rules</a:t>
              </a:r>
              <a:endParaRPr lang="en-US" dirty="0"/>
            </a:p>
          </p:txBody>
        </p:sp>
        <p:sp>
          <p:nvSpPr>
            <p:cNvPr id="70" name="TextBox 69"/>
            <p:cNvSpPr txBox="1"/>
            <p:nvPr/>
          </p:nvSpPr>
          <p:spPr>
            <a:xfrm>
              <a:off x="4800600" y="2754868"/>
              <a:ext cx="1365278" cy="830997"/>
            </a:xfrm>
            <a:prstGeom prst="rect">
              <a:avLst/>
            </a:prstGeom>
            <a:noFill/>
          </p:spPr>
          <p:txBody>
            <a:bodyPr wrap="none" rtlCol="0">
              <a:spAutoFit/>
            </a:bodyPr>
            <a:lstStyle/>
            <a:p>
              <a:r>
                <a:rPr lang="en-US" dirty="0" smtClean="0"/>
                <a:t>Concept</a:t>
              </a:r>
            </a:p>
            <a:p>
              <a:r>
                <a:rPr lang="en-US" dirty="0" smtClean="0"/>
                <a:t>Mapping</a:t>
              </a:r>
              <a:endParaRPr lang="en-US" dirty="0"/>
            </a:p>
          </p:txBody>
        </p:sp>
        <p:sp>
          <p:nvSpPr>
            <p:cNvPr id="71" name="TextBox 70"/>
            <p:cNvSpPr txBox="1"/>
            <p:nvPr/>
          </p:nvSpPr>
          <p:spPr>
            <a:xfrm>
              <a:off x="5943600" y="4648200"/>
              <a:ext cx="2186566" cy="830997"/>
            </a:xfrm>
            <a:prstGeom prst="rect">
              <a:avLst/>
            </a:prstGeom>
            <a:noFill/>
          </p:spPr>
          <p:txBody>
            <a:bodyPr wrap="none" rtlCol="0">
              <a:spAutoFit/>
            </a:bodyPr>
            <a:lstStyle/>
            <a:p>
              <a:r>
                <a:rPr lang="en-US" dirty="0" smtClean="0"/>
                <a:t>Contextual</a:t>
              </a:r>
              <a:br>
                <a:rPr lang="en-US" dirty="0" smtClean="0"/>
              </a:br>
              <a:r>
                <a:rPr lang="en-US" dirty="0" smtClean="0"/>
                <a:t>Understanding</a:t>
              </a:r>
              <a:endParaRPr lang="en-US" dirty="0"/>
            </a:p>
          </p:txBody>
        </p:sp>
      </p:grpSp>
    </p:spTree>
    <p:extLst>
      <p:ext uri="{BB962C8B-B14F-4D97-AF65-F5344CB8AC3E}">
        <p14:creationId xmlns:p14="http://schemas.microsoft.com/office/powerpoint/2010/main" val="31852686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6" grpId="0" animBg="1"/>
      <p:bldP spid="67" grpId="0" animBg="1"/>
      <p:bldP spid="72" grpId="0" animBg="1"/>
      <p:bldP spid="73" grpId="0" animBg="1"/>
      <p:bldP spid="7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Apache UIMA-AS</a:t>
            </a:r>
            <a:endParaRPr lang="en-US" dirty="0"/>
          </a:p>
        </p:txBody>
      </p:sp>
      <p:sp>
        <p:nvSpPr>
          <p:cNvPr id="34" name="Content Placeholder 33"/>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0C51A5A3-E10C-4341-BA90-22F05299F932}" type="slidenum">
              <a:rPr lang="en-US" smtClean="0"/>
              <a:pPr/>
              <a:t>32</a:t>
            </a:fld>
            <a:endParaRPr lang="en-US"/>
          </a:p>
        </p:txBody>
      </p:sp>
      <p:sp>
        <p:nvSpPr>
          <p:cNvPr id="3" name="Date Placeholder 2"/>
          <p:cNvSpPr>
            <a:spLocks noGrp="1"/>
          </p:cNvSpPr>
          <p:nvPr>
            <p:ph type="dt" sz="half" idx="10"/>
          </p:nvPr>
        </p:nvSpPr>
        <p:spPr/>
        <p:txBody>
          <a:bodyPr/>
          <a:lstStyle/>
          <a:p>
            <a:r>
              <a:rPr lang="en-US" smtClean="0"/>
              <a:t>08/20/2015</a:t>
            </a:r>
            <a:endParaRPr lang="en-US"/>
          </a:p>
        </p:txBody>
      </p:sp>
      <p:pic>
        <p:nvPicPr>
          <p:cNvPr id="4" name="Picture 3"/>
          <p:cNvPicPr>
            <a:picLocks noChangeAspect="1"/>
          </p:cNvPicPr>
          <p:nvPr/>
        </p:nvPicPr>
        <p:blipFill>
          <a:blip r:embed="rId2"/>
          <a:stretch>
            <a:fillRect/>
          </a:stretch>
        </p:blipFill>
        <p:spPr>
          <a:xfrm>
            <a:off x="685800" y="1524000"/>
            <a:ext cx="1905000" cy="1905000"/>
          </a:xfrm>
          <a:prstGeom prst="rect">
            <a:avLst/>
          </a:prstGeom>
        </p:spPr>
      </p:pic>
      <p:cxnSp>
        <p:nvCxnSpPr>
          <p:cNvPr id="7" name="Straight Arrow Connector 6"/>
          <p:cNvCxnSpPr/>
          <p:nvPr/>
        </p:nvCxnSpPr>
        <p:spPr>
          <a:xfrm flipV="1">
            <a:off x="3531188" y="44994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Direct Access Storage 7"/>
          <p:cNvSpPr/>
          <p:nvPr/>
        </p:nvSpPr>
        <p:spPr>
          <a:xfrm>
            <a:off x="3728477" y="41148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9" name="Direct Access Storage 8"/>
          <p:cNvSpPr/>
          <p:nvPr/>
        </p:nvSpPr>
        <p:spPr>
          <a:xfrm>
            <a:off x="4114807" y="41148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10" name="Direct Access Storage 9"/>
          <p:cNvSpPr/>
          <p:nvPr/>
        </p:nvSpPr>
        <p:spPr>
          <a:xfrm>
            <a:off x="4501137" y="41148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11" name="Direct Access Storage 10"/>
          <p:cNvSpPr/>
          <p:nvPr/>
        </p:nvSpPr>
        <p:spPr>
          <a:xfrm>
            <a:off x="4887468" y="41148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12" name="Straight Arrow Connector 11"/>
          <p:cNvCxnSpPr/>
          <p:nvPr/>
        </p:nvCxnSpPr>
        <p:spPr>
          <a:xfrm flipV="1">
            <a:off x="5308728" y="44994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2971800" y="4876800"/>
            <a:ext cx="3276600" cy="1147465"/>
            <a:chOff x="2971800" y="4876800"/>
            <a:chExt cx="3276600" cy="1147465"/>
          </a:xfrm>
        </p:grpSpPr>
        <p:sp>
          <p:nvSpPr>
            <p:cNvPr id="13" name="TextBox 12"/>
            <p:cNvSpPr txBox="1"/>
            <p:nvPr/>
          </p:nvSpPr>
          <p:spPr>
            <a:xfrm>
              <a:off x="2971800" y="5562600"/>
              <a:ext cx="3276600" cy="461665"/>
            </a:xfrm>
            <a:prstGeom prst="rect">
              <a:avLst/>
            </a:prstGeom>
            <a:noFill/>
          </p:spPr>
          <p:txBody>
            <a:bodyPr wrap="square" rtlCol="0">
              <a:spAutoFit/>
            </a:bodyPr>
            <a:lstStyle/>
            <a:p>
              <a:pPr algn="ctr"/>
              <a:r>
                <a:rPr lang="en-US" dirty="0" smtClean="0"/>
                <a:t>Analysis Engines (AE)</a:t>
              </a:r>
              <a:endParaRPr lang="en-US" dirty="0"/>
            </a:p>
          </p:txBody>
        </p:sp>
        <p:cxnSp>
          <p:nvCxnSpPr>
            <p:cNvPr id="16" name="Straight Arrow Connector 15"/>
            <p:cNvCxnSpPr>
              <a:stCxn id="13" idx="0"/>
            </p:cNvCxnSpPr>
            <p:nvPr/>
          </p:nvCxnSpPr>
          <p:spPr>
            <a:xfrm flipH="1" flipV="1">
              <a:off x="3429000" y="4876800"/>
              <a:ext cx="11811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3" idx="0"/>
            </p:cNvCxnSpPr>
            <p:nvPr/>
          </p:nvCxnSpPr>
          <p:spPr>
            <a:xfrm flipH="1" flipV="1">
              <a:off x="4114800" y="4876800"/>
              <a:ext cx="4953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0"/>
            </p:cNvCxnSpPr>
            <p:nvPr/>
          </p:nvCxnSpPr>
          <p:spPr>
            <a:xfrm flipV="1">
              <a:off x="4610100" y="4876800"/>
              <a:ext cx="11811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0"/>
            </p:cNvCxnSpPr>
            <p:nvPr/>
          </p:nvCxnSpPr>
          <p:spPr>
            <a:xfrm flipV="1">
              <a:off x="4610100" y="4876800"/>
              <a:ext cx="4191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012060" y="3276600"/>
            <a:ext cx="3276600" cy="685800"/>
            <a:chOff x="3012060" y="3276600"/>
            <a:chExt cx="3276600" cy="685800"/>
          </a:xfrm>
        </p:grpSpPr>
        <p:sp>
          <p:nvSpPr>
            <p:cNvPr id="14" name="Left Brace 13"/>
            <p:cNvSpPr/>
            <p:nvPr/>
          </p:nvSpPr>
          <p:spPr>
            <a:xfrm rot="5400000">
              <a:off x="4572000" y="2514600"/>
              <a:ext cx="152400" cy="27432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3012060" y="3276600"/>
              <a:ext cx="3276600" cy="461665"/>
            </a:xfrm>
            <a:prstGeom prst="rect">
              <a:avLst/>
            </a:prstGeom>
            <a:noFill/>
          </p:spPr>
          <p:txBody>
            <a:bodyPr wrap="square" rtlCol="0">
              <a:spAutoFit/>
            </a:bodyPr>
            <a:lstStyle/>
            <a:p>
              <a:pPr algn="ctr"/>
              <a:r>
                <a:rPr lang="en-US" dirty="0" smtClean="0"/>
                <a:t>Aggregate AE</a:t>
              </a:r>
              <a:endParaRPr lang="en-US" dirty="0"/>
            </a:p>
          </p:txBody>
        </p:sp>
      </p:grpSp>
      <p:grpSp>
        <p:nvGrpSpPr>
          <p:cNvPr id="40" name="Group 39"/>
          <p:cNvGrpSpPr/>
          <p:nvPr/>
        </p:nvGrpSpPr>
        <p:grpSpPr>
          <a:xfrm>
            <a:off x="0" y="3810000"/>
            <a:ext cx="3200400" cy="685800"/>
            <a:chOff x="0" y="3810000"/>
            <a:chExt cx="3200400" cy="685800"/>
          </a:xfrm>
        </p:grpSpPr>
        <p:sp>
          <p:nvSpPr>
            <p:cNvPr id="35" name="TextBox 34"/>
            <p:cNvSpPr txBox="1"/>
            <p:nvPr/>
          </p:nvSpPr>
          <p:spPr>
            <a:xfrm>
              <a:off x="0" y="3810000"/>
              <a:ext cx="3200400" cy="461665"/>
            </a:xfrm>
            <a:prstGeom prst="rect">
              <a:avLst/>
            </a:prstGeom>
            <a:noFill/>
          </p:spPr>
          <p:txBody>
            <a:bodyPr wrap="square" rtlCol="0">
              <a:spAutoFit/>
            </a:bodyPr>
            <a:lstStyle/>
            <a:p>
              <a:pPr algn="ctr"/>
              <a:r>
                <a:rPr lang="en-US" dirty="0" smtClean="0"/>
                <a:t>Collection Reader</a:t>
              </a:r>
              <a:endParaRPr lang="en-US" dirty="0"/>
            </a:p>
          </p:txBody>
        </p:sp>
        <p:cxnSp>
          <p:nvCxnSpPr>
            <p:cNvPr id="38" name="Straight Arrow Connector 37"/>
            <p:cNvCxnSpPr>
              <a:stCxn id="35" idx="2"/>
            </p:cNvCxnSpPr>
            <p:nvPr/>
          </p:nvCxnSpPr>
          <p:spPr>
            <a:xfrm>
              <a:off x="1600200" y="4271665"/>
              <a:ext cx="914400" cy="2241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5791200" y="4495800"/>
            <a:ext cx="3200400" cy="690265"/>
            <a:chOff x="5791200" y="4495800"/>
            <a:chExt cx="3200400" cy="690265"/>
          </a:xfrm>
        </p:grpSpPr>
        <p:sp>
          <p:nvSpPr>
            <p:cNvPr id="36" name="TextBox 35"/>
            <p:cNvSpPr txBox="1"/>
            <p:nvPr/>
          </p:nvSpPr>
          <p:spPr>
            <a:xfrm>
              <a:off x="5791200" y="4724400"/>
              <a:ext cx="3200400" cy="461665"/>
            </a:xfrm>
            <a:prstGeom prst="rect">
              <a:avLst/>
            </a:prstGeom>
            <a:noFill/>
          </p:spPr>
          <p:txBody>
            <a:bodyPr wrap="square" rtlCol="0">
              <a:spAutoFit/>
            </a:bodyPr>
            <a:lstStyle/>
            <a:p>
              <a:pPr algn="ctr"/>
              <a:r>
                <a:rPr lang="en-US" dirty="0" smtClean="0"/>
                <a:t>Listener</a:t>
              </a:r>
              <a:endParaRPr lang="en-US" dirty="0"/>
            </a:p>
          </p:txBody>
        </p:sp>
        <p:cxnSp>
          <p:nvCxnSpPr>
            <p:cNvPr id="41" name="Straight Arrow Connector 40"/>
            <p:cNvCxnSpPr>
              <a:stCxn id="36" idx="0"/>
            </p:cNvCxnSpPr>
            <p:nvPr/>
          </p:nvCxnSpPr>
          <p:spPr>
            <a:xfrm flipH="1" flipV="1">
              <a:off x="6705600" y="4495800"/>
              <a:ext cx="685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141058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96353E-6 3.95413E-6 L -0.05036 -0.0007 " pathEditMode="relative" rAng="0" ptsTypes="AA">
                                      <p:cBhvr>
                                        <p:cTn id="6" dur="1000" fill="hold"/>
                                        <p:tgtEl>
                                          <p:spTgt spid="8"/>
                                        </p:tgtEl>
                                        <p:attrNameLst>
                                          <p:attrName>ppt_x</p:attrName>
                                          <p:attrName>ppt_y</p:attrName>
                                        </p:attrNameLst>
                                      </p:cBhvr>
                                      <p:rCtr x="-2518" y="-46"/>
                                    </p:animMotion>
                                  </p:childTnLst>
                                </p:cTn>
                              </p:par>
                              <p:par>
                                <p:cTn id="7" presetID="0" presetClass="path" presetSubtype="0" accel="50000" decel="50000" fill="hold" grpId="0" nodeType="withEffect">
                                  <p:stCondLst>
                                    <p:cond delay="0"/>
                                  </p:stCondLst>
                                  <p:childTnLst>
                                    <p:animMotion origin="layout" path="M 3.0844E-6 -9.72898E-7 L -0.01789 -0.00023 " pathEditMode="relative" rAng="0" ptsTypes="AA">
                                      <p:cBhvr>
                                        <p:cTn id="8" dur="1000" fill="hold"/>
                                        <p:tgtEl>
                                          <p:spTgt spid="9"/>
                                        </p:tgtEl>
                                        <p:attrNameLst>
                                          <p:attrName>ppt_x</p:attrName>
                                          <p:attrName>ppt_y</p:attrName>
                                        </p:attrNameLst>
                                      </p:cBhvr>
                                      <p:rCtr x="-903" y="-23"/>
                                    </p:animMotion>
                                  </p:childTnLst>
                                </p:cTn>
                              </p:par>
                              <p:par>
                                <p:cTn id="9" presetID="0" presetClass="path" presetSubtype="0" accel="50000" decel="50000" fill="hold" grpId="0" nodeType="withEffect">
                                  <p:stCondLst>
                                    <p:cond delay="0"/>
                                  </p:stCondLst>
                                  <p:childTnLst>
                                    <p:animMotion origin="layout" path="M -1.32338E-6 3.95413E-6 L 0.07294 -0.0007 " pathEditMode="relative" rAng="0" ptsTypes="AA">
                                      <p:cBhvr>
                                        <p:cTn id="10" dur="1000" fill="hold"/>
                                        <p:tgtEl>
                                          <p:spTgt spid="11"/>
                                        </p:tgtEl>
                                        <p:attrNameLst>
                                          <p:attrName>ppt_x</p:attrName>
                                          <p:attrName>ppt_y</p:attrName>
                                        </p:attrNameLst>
                                      </p:cBhvr>
                                      <p:rCtr x="3647" y="-46"/>
                                    </p:animMotion>
                                  </p:childTnLst>
                                </p:cTn>
                              </p:par>
                              <p:par>
                                <p:cTn id="11" presetID="0" presetClass="path" presetSubtype="0" accel="50000" decel="50000" fill="hold" grpId="0" nodeType="withEffect">
                                  <p:stCondLst>
                                    <p:cond delay="0"/>
                                  </p:stCondLst>
                                  <p:childTnLst>
                                    <p:animMotion origin="layout" path="M 3.87287E-6 -1.11883E-6 L 0.03473 0.0007 " pathEditMode="relative" rAng="0" ptsTypes="AA">
                                      <p:cBhvr>
                                        <p:cTn id="12" dur="1000" fill="hold"/>
                                        <p:tgtEl>
                                          <p:spTgt spid="10"/>
                                        </p:tgtEl>
                                        <p:attrNameLst>
                                          <p:attrName>ppt_x</p:attrName>
                                          <p:attrName>ppt_y</p:attrName>
                                        </p:attrNameLst>
                                      </p:cBhvr>
                                      <p:rCtr x="1737" y="23"/>
                                    </p:animMotion>
                                  </p:childTnLst>
                                </p:cTn>
                              </p:par>
                              <p:par>
                                <p:cTn id="13" presetID="42" presetClass="path" presetSubtype="0" accel="50000" decel="50000" fill="hold" nodeType="withEffect">
                                  <p:stCondLst>
                                    <p:cond delay="0"/>
                                  </p:stCondLst>
                                  <p:childTnLst>
                                    <p:animMotion origin="layout" path="M 3.36923E-7 3.95413E-6 L 0.10281 -0.0007 " pathEditMode="relative" rAng="0" ptsTypes="AA">
                                      <p:cBhvr>
                                        <p:cTn id="14" dur="1000" fill="hold"/>
                                        <p:tgtEl>
                                          <p:spTgt spid="12"/>
                                        </p:tgtEl>
                                        <p:attrNameLst>
                                          <p:attrName>ppt_x</p:attrName>
                                          <p:attrName>ppt_y</p:attrName>
                                        </p:attrNameLst>
                                      </p:cBhvr>
                                      <p:rCtr x="5141" y="-46"/>
                                    </p:animMotion>
                                  </p:childTnLst>
                                </p:cTn>
                              </p:par>
                              <p:par>
                                <p:cTn id="15" presetID="42" presetClass="path" presetSubtype="0" accel="50000" decel="50000" fill="hold" nodeType="withEffect">
                                  <p:stCondLst>
                                    <p:cond delay="0"/>
                                  </p:stCondLst>
                                  <p:childTnLst>
                                    <p:animMotion origin="layout" path="M 2.32025E-6 3.95413E-6 L -0.09448 -0.0007 " pathEditMode="relative" rAng="0" ptsTypes="AA">
                                      <p:cBhvr>
                                        <p:cTn id="16" dur="1000" fill="hold"/>
                                        <p:tgtEl>
                                          <p:spTgt spid="7"/>
                                        </p:tgtEl>
                                        <p:attrNameLst>
                                          <p:attrName>ppt_x</p:attrName>
                                          <p:attrName>ppt_y</p:attrName>
                                        </p:attrNameLst>
                                      </p:cBhvr>
                                      <p:rCtr x="-4724" y="-46"/>
                                    </p:animMotion>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Apache UIMA-AS</a:t>
            </a:r>
            <a:endParaRPr lang="en-US" dirty="0"/>
          </a:p>
        </p:txBody>
      </p:sp>
      <p:sp>
        <p:nvSpPr>
          <p:cNvPr id="6" name="Slide Number Placeholder 5"/>
          <p:cNvSpPr>
            <a:spLocks noGrp="1"/>
          </p:cNvSpPr>
          <p:nvPr>
            <p:ph type="sldNum" sz="quarter" idx="12"/>
          </p:nvPr>
        </p:nvSpPr>
        <p:spPr/>
        <p:txBody>
          <a:bodyPr/>
          <a:lstStyle/>
          <a:p>
            <a:fld id="{0C51A5A3-E10C-4341-BA90-22F05299F932}" type="slidenum">
              <a:rPr lang="en-US" smtClean="0"/>
              <a:pPr/>
              <a:t>33</a:t>
            </a:fld>
            <a:endParaRPr lang="en-US"/>
          </a:p>
        </p:txBody>
      </p:sp>
      <p:sp>
        <p:nvSpPr>
          <p:cNvPr id="3" name="Date Placeholder 2"/>
          <p:cNvSpPr>
            <a:spLocks noGrp="1"/>
          </p:cNvSpPr>
          <p:nvPr>
            <p:ph type="dt" sz="half" idx="10"/>
          </p:nvPr>
        </p:nvSpPr>
        <p:spPr/>
        <p:txBody>
          <a:bodyPr/>
          <a:lstStyle/>
          <a:p>
            <a:r>
              <a:rPr lang="en-US" smtClean="0"/>
              <a:t>08/20/2015</a:t>
            </a:r>
            <a:endParaRPr lang="en-US"/>
          </a:p>
        </p:txBody>
      </p:sp>
      <p:pic>
        <p:nvPicPr>
          <p:cNvPr id="4" name="Picture 3"/>
          <p:cNvPicPr>
            <a:picLocks noChangeAspect="1"/>
          </p:cNvPicPr>
          <p:nvPr/>
        </p:nvPicPr>
        <p:blipFill>
          <a:blip r:embed="rId2"/>
          <a:stretch>
            <a:fillRect/>
          </a:stretch>
        </p:blipFill>
        <p:spPr>
          <a:xfrm>
            <a:off x="685800" y="1524000"/>
            <a:ext cx="1905000" cy="1905000"/>
          </a:xfrm>
          <a:prstGeom prst="rect">
            <a:avLst/>
          </a:prstGeom>
        </p:spPr>
      </p:pic>
      <p:grpSp>
        <p:nvGrpSpPr>
          <p:cNvPr id="87" name="Group 86"/>
          <p:cNvGrpSpPr/>
          <p:nvPr/>
        </p:nvGrpSpPr>
        <p:grpSpPr>
          <a:xfrm>
            <a:off x="228600" y="3657600"/>
            <a:ext cx="2840479" cy="1817132"/>
            <a:chOff x="228600" y="3657600"/>
            <a:chExt cx="2840479" cy="1817132"/>
          </a:xfrm>
        </p:grpSpPr>
        <p:grpSp>
          <p:nvGrpSpPr>
            <p:cNvPr id="47" name="Group 46"/>
            <p:cNvGrpSpPr/>
            <p:nvPr/>
          </p:nvGrpSpPr>
          <p:grpSpPr>
            <a:xfrm>
              <a:off x="304800" y="4103132"/>
              <a:ext cx="1010699" cy="1371600"/>
              <a:chOff x="1981952" y="1206989"/>
              <a:chExt cx="1010699" cy="1371600"/>
            </a:xfrm>
          </p:grpSpPr>
          <p:sp>
            <p:nvSpPr>
              <p:cNvPr id="45" name="Snip Single Corner Rectangle 44"/>
              <p:cNvSpPr>
                <a:spLocks noChangeAspect="1"/>
              </p:cNvSpPr>
              <p:nvPr/>
            </p:nvSpPr>
            <p:spPr>
              <a:xfrm>
                <a:off x="1981952" y="1206989"/>
                <a:ext cx="1010699" cy="1371600"/>
              </a:xfrm>
              <a:prstGeom prst="snip1Rect">
                <a:avLst/>
              </a:prstGeom>
              <a:solidFill>
                <a:sysClr val="window" lastClr="FFFFFF"/>
              </a:solidFill>
              <a:ln w="9525" cap="flat" cmpd="sng" algn="ctr">
                <a:solidFill>
                  <a:sysClr val="windowText" lastClr="000000">
                    <a:lumMod val="65000"/>
                    <a:lumOff val="35000"/>
                  </a:sysClr>
                </a:solidFill>
                <a:prstDash val="solid"/>
              </a:ln>
              <a:effectLst>
                <a:outerShdw blurRad="40000" dist="38100" dir="27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46" name="Picture 45"/>
              <p:cNvPicPr>
                <a:picLocks noChangeAspect="1"/>
              </p:cNvPicPr>
              <p:nvPr/>
            </p:nvPicPr>
            <p:blipFill>
              <a:blip r:embed="rId3"/>
              <a:stretch>
                <a:fillRect/>
              </a:stretch>
            </p:blipFill>
            <p:spPr>
              <a:xfrm>
                <a:off x="2022101" y="1359389"/>
                <a:ext cx="909324" cy="1143000"/>
              </a:xfrm>
              <a:prstGeom prst="rect">
                <a:avLst/>
              </a:prstGeom>
            </p:spPr>
          </p:pic>
        </p:grpSp>
        <p:sp>
          <p:nvSpPr>
            <p:cNvPr id="48" name="TextBox 47"/>
            <p:cNvSpPr txBox="1"/>
            <p:nvPr/>
          </p:nvSpPr>
          <p:spPr>
            <a:xfrm>
              <a:off x="228600" y="3657600"/>
              <a:ext cx="2840479" cy="369332"/>
            </a:xfrm>
            <a:prstGeom prst="rect">
              <a:avLst/>
            </a:prstGeom>
            <a:noFill/>
          </p:spPr>
          <p:txBody>
            <a:bodyPr wrap="none" rtlCol="0">
              <a:spAutoFit/>
            </a:bodyPr>
            <a:lstStyle/>
            <a:p>
              <a:r>
                <a:rPr lang="en-US" sz="1800" dirty="0" smtClean="0"/>
                <a:t>Subject of Analysis (</a:t>
              </a:r>
              <a:r>
                <a:rPr lang="en-US" sz="1800" dirty="0" err="1" smtClean="0"/>
                <a:t>SofA</a:t>
              </a:r>
              <a:r>
                <a:rPr lang="en-US" sz="1800" dirty="0" smtClean="0"/>
                <a:t>)</a:t>
              </a:r>
              <a:endParaRPr lang="en-US" sz="1800" dirty="0"/>
            </a:p>
          </p:txBody>
        </p:sp>
      </p:grpSp>
      <p:sp>
        <p:nvSpPr>
          <p:cNvPr id="49" name="TextBox 48"/>
          <p:cNvSpPr txBox="1"/>
          <p:nvPr/>
        </p:nvSpPr>
        <p:spPr>
          <a:xfrm>
            <a:off x="2796124" y="1447800"/>
            <a:ext cx="3303934" cy="954107"/>
          </a:xfrm>
          <a:prstGeom prst="rect">
            <a:avLst/>
          </a:prstGeom>
          <a:noFill/>
        </p:spPr>
        <p:txBody>
          <a:bodyPr wrap="none" rtlCol="0">
            <a:spAutoFit/>
          </a:bodyPr>
          <a:lstStyle/>
          <a:p>
            <a:pPr algn="ctr"/>
            <a:r>
              <a:rPr lang="en-US" sz="2800" b="1" dirty="0" smtClean="0"/>
              <a:t>Common Analysis </a:t>
            </a:r>
          </a:p>
          <a:p>
            <a:pPr algn="ctr"/>
            <a:r>
              <a:rPr lang="en-US" sz="2800" b="1" dirty="0" smtClean="0"/>
              <a:t>Structure (CAS)</a:t>
            </a:r>
            <a:endParaRPr lang="en-US" sz="2800" b="1" dirty="0"/>
          </a:p>
        </p:txBody>
      </p:sp>
      <p:grpSp>
        <p:nvGrpSpPr>
          <p:cNvPr id="88" name="Group 87"/>
          <p:cNvGrpSpPr/>
          <p:nvPr/>
        </p:nvGrpSpPr>
        <p:grpSpPr>
          <a:xfrm>
            <a:off x="609600" y="4343400"/>
            <a:ext cx="6512523" cy="1676400"/>
            <a:chOff x="609600" y="4343400"/>
            <a:chExt cx="6512523" cy="1676400"/>
          </a:xfrm>
        </p:grpSpPr>
        <p:cxnSp>
          <p:nvCxnSpPr>
            <p:cNvPr id="15" name="Straight Connector 14"/>
            <p:cNvCxnSpPr/>
            <p:nvPr/>
          </p:nvCxnSpPr>
          <p:spPr>
            <a:xfrm>
              <a:off x="609600" y="4800600"/>
              <a:ext cx="990600" cy="15240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609600" y="5105400"/>
              <a:ext cx="946150" cy="72390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066800" y="4800600"/>
              <a:ext cx="5715000" cy="15240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09600" y="4800600"/>
              <a:ext cx="457200"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09600" y="4800600"/>
              <a:ext cx="0" cy="30480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5" name="Picture 4" descr="Screen Shot 2013-08-20 at 6.12.29 AM.png"/>
            <p:cNvPicPr>
              <a:picLocks noChangeAspect="1"/>
            </p:cNvPicPr>
            <p:nvPr/>
          </p:nvPicPr>
          <p:blipFill>
            <a:blip r:embed="rId4">
              <a:extLst>
                <a:ext uri="{BEBA8EAE-BF5A-486C-A8C5-ECC9F3942E4B}">
                  <a14:imgProps xmlns:a14="http://schemas.microsoft.com/office/drawing/2010/main">
                    <a14:imgLayer r:embed="rId5">
                      <a14:imgEffect>
                        <a14:backgroundRemoval t="6015" b="90038" l="1333" r="98304"/>
                      </a14:imgEffect>
                    </a14:imgLayer>
                  </a14:imgProps>
                </a:ext>
                <a:ext uri="{28A0092B-C50C-407E-A947-70E740481C1C}">
                  <a14:useLocalDpi xmlns:a14="http://schemas.microsoft.com/office/drawing/2010/main" val="0"/>
                </a:ext>
              </a:extLst>
            </a:blip>
            <a:stretch>
              <a:fillRect/>
            </a:stretch>
          </p:blipFill>
          <p:spPr>
            <a:xfrm>
              <a:off x="1447800" y="4800600"/>
              <a:ext cx="5674323" cy="1219200"/>
            </a:xfrm>
            <a:prstGeom prst="rect">
              <a:avLst/>
            </a:prstGeom>
          </p:spPr>
        </p:pic>
        <p:sp>
          <p:nvSpPr>
            <p:cNvPr id="84" name="TextBox 83"/>
            <p:cNvSpPr txBox="1"/>
            <p:nvPr/>
          </p:nvSpPr>
          <p:spPr>
            <a:xfrm>
              <a:off x="1905000" y="4343400"/>
              <a:ext cx="1416686" cy="369332"/>
            </a:xfrm>
            <a:prstGeom prst="rect">
              <a:avLst/>
            </a:prstGeom>
            <a:noFill/>
          </p:spPr>
          <p:txBody>
            <a:bodyPr wrap="none" rtlCol="0">
              <a:spAutoFit/>
            </a:bodyPr>
            <a:lstStyle/>
            <a:p>
              <a:r>
                <a:rPr lang="en-US" sz="1800" dirty="0" smtClean="0"/>
                <a:t>Annotations</a:t>
              </a:r>
              <a:endParaRPr lang="en-US" sz="1800" dirty="0"/>
            </a:p>
          </p:txBody>
        </p:sp>
      </p:grpSp>
      <p:grpSp>
        <p:nvGrpSpPr>
          <p:cNvPr id="89" name="Group 88"/>
          <p:cNvGrpSpPr/>
          <p:nvPr/>
        </p:nvGrpSpPr>
        <p:grpSpPr>
          <a:xfrm>
            <a:off x="4114800" y="3288268"/>
            <a:ext cx="4853380" cy="1200329"/>
            <a:chOff x="4114800" y="3288268"/>
            <a:chExt cx="4853380" cy="1200329"/>
          </a:xfrm>
        </p:grpSpPr>
        <p:sp>
          <p:nvSpPr>
            <p:cNvPr id="85" name="TextBox 84"/>
            <p:cNvSpPr txBox="1"/>
            <p:nvPr/>
          </p:nvSpPr>
          <p:spPr>
            <a:xfrm>
              <a:off x="5762806" y="3288268"/>
              <a:ext cx="2695394" cy="369332"/>
            </a:xfrm>
            <a:prstGeom prst="rect">
              <a:avLst/>
            </a:prstGeom>
            <a:noFill/>
          </p:spPr>
          <p:txBody>
            <a:bodyPr wrap="none" rtlCol="0">
              <a:spAutoFit/>
            </a:bodyPr>
            <a:lstStyle/>
            <a:p>
              <a:r>
                <a:rPr lang="en-US" sz="1800" dirty="0" smtClean="0"/>
                <a:t>Annotation Type System</a:t>
              </a:r>
              <a:endParaRPr lang="en-US" sz="1800" dirty="0"/>
            </a:p>
          </p:txBody>
        </p:sp>
        <p:sp>
          <p:nvSpPr>
            <p:cNvPr id="86" name="TextBox 85"/>
            <p:cNvSpPr txBox="1"/>
            <p:nvPr/>
          </p:nvSpPr>
          <p:spPr>
            <a:xfrm>
              <a:off x="4114800" y="3657600"/>
              <a:ext cx="4853380" cy="830997"/>
            </a:xfrm>
            <a:prstGeom prst="rect">
              <a:avLst/>
            </a:prstGeom>
            <a:noFill/>
          </p:spPr>
          <p:txBody>
            <a:bodyPr wrap="square" rtlCol="0">
              <a:spAutoFit/>
            </a:bodyPr>
            <a:lstStyle/>
            <a:p>
              <a:r>
                <a:rPr lang="en-US" b="1" dirty="0">
                  <a:solidFill>
                    <a:schemeClr val="accent4">
                      <a:lumMod val="75000"/>
                    </a:schemeClr>
                  </a:solidFill>
                  <a:latin typeface="Consolas"/>
                  <a:cs typeface="Consolas"/>
                </a:rPr>
                <a:t>class</a:t>
              </a:r>
              <a:r>
                <a:rPr lang="en-US" dirty="0" smtClean="0">
                  <a:latin typeface="Consolas"/>
                  <a:cs typeface="Consolas"/>
                </a:rPr>
                <a:t> </a:t>
              </a:r>
              <a:r>
                <a:rPr lang="en-US" dirty="0" err="1" smtClean="0">
                  <a:latin typeface="Consolas"/>
                  <a:cs typeface="Consolas"/>
                </a:rPr>
                <a:t>PartOfSpeech</a:t>
              </a:r>
              <a:r>
                <a:rPr lang="en-US" dirty="0" smtClean="0">
                  <a:latin typeface="Consolas"/>
                  <a:cs typeface="Consolas"/>
                </a:rPr>
                <a:t> </a:t>
              </a:r>
            </a:p>
            <a:p>
              <a:r>
                <a:rPr lang="en-US" dirty="0" smtClean="0">
                  <a:latin typeface="Consolas"/>
                  <a:cs typeface="Consolas"/>
                </a:rPr>
                <a:t>   </a:t>
              </a:r>
              <a:r>
                <a:rPr lang="en-US" b="1" dirty="0" smtClean="0">
                  <a:solidFill>
                    <a:schemeClr val="accent4">
                      <a:lumMod val="75000"/>
                    </a:schemeClr>
                  </a:solidFill>
                  <a:latin typeface="Consolas"/>
                  <a:cs typeface="Consolas"/>
                </a:rPr>
                <a:t>extends</a:t>
              </a:r>
              <a:r>
                <a:rPr lang="en-US" dirty="0" smtClean="0">
                  <a:solidFill>
                    <a:schemeClr val="accent4">
                      <a:lumMod val="75000"/>
                    </a:schemeClr>
                  </a:solidFill>
                  <a:latin typeface="Consolas"/>
                  <a:cs typeface="Consolas"/>
                </a:rPr>
                <a:t> </a:t>
              </a:r>
              <a:r>
                <a:rPr lang="en-US" dirty="0" err="1" smtClean="0">
                  <a:latin typeface="Consolas"/>
                  <a:cs typeface="Consolas"/>
                </a:rPr>
                <a:t>Annotation_Type</a:t>
              </a:r>
              <a:endParaRPr lang="en-US" dirty="0">
                <a:latin typeface="Consolas"/>
                <a:cs typeface="Consolas"/>
              </a:endParaRPr>
            </a:p>
          </p:txBody>
        </p:sp>
      </p:grpSp>
      <p:grpSp>
        <p:nvGrpSpPr>
          <p:cNvPr id="92" name="Group 91"/>
          <p:cNvGrpSpPr/>
          <p:nvPr/>
        </p:nvGrpSpPr>
        <p:grpSpPr>
          <a:xfrm>
            <a:off x="6198121" y="2029374"/>
            <a:ext cx="1777485" cy="718291"/>
            <a:chOff x="6198121" y="2029374"/>
            <a:chExt cx="1777485" cy="718291"/>
          </a:xfrm>
        </p:grpSpPr>
        <p:sp>
          <p:nvSpPr>
            <p:cNvPr id="90" name="Right Arrow 89"/>
            <p:cNvSpPr/>
            <p:nvPr/>
          </p:nvSpPr>
          <p:spPr>
            <a:xfrm rot="1384578">
              <a:off x="6198121" y="2029374"/>
              <a:ext cx="6096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6781800" y="2286000"/>
              <a:ext cx="1193806" cy="461665"/>
            </a:xfrm>
            <a:prstGeom prst="rect">
              <a:avLst/>
            </a:prstGeom>
            <a:noFill/>
          </p:spPr>
          <p:txBody>
            <a:bodyPr wrap="none" rtlCol="0">
              <a:spAutoFit/>
            </a:bodyPr>
            <a:lstStyle/>
            <a:p>
              <a:r>
                <a:rPr lang="en-US" dirty="0" smtClean="0"/>
                <a:t>&lt;</a:t>
              </a:r>
              <a:r>
                <a:rPr lang="en-US" dirty="0" err="1" smtClean="0"/>
                <a:t>xmi</a:t>
              </a:r>
              <a:r>
                <a:rPr lang="en-US" dirty="0"/>
                <a:t> </a:t>
              </a:r>
              <a:r>
                <a:rPr lang="en-US" dirty="0" smtClean="0"/>
                <a:t>/&gt;</a:t>
              </a:r>
              <a:endParaRPr lang="en-US" dirty="0"/>
            </a:p>
          </p:txBody>
        </p:sp>
      </p:grpSp>
    </p:spTree>
    <p:extLst>
      <p:ext uri="{BB962C8B-B14F-4D97-AF65-F5344CB8AC3E}">
        <p14:creationId xmlns:p14="http://schemas.microsoft.com/office/powerpoint/2010/main" val="3225729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Direct Access Storage 42"/>
          <p:cNvSpPr/>
          <p:nvPr/>
        </p:nvSpPr>
        <p:spPr>
          <a:xfrm>
            <a:off x="4235391" y="24276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44" name="Direct Access Storage 43"/>
          <p:cNvSpPr/>
          <p:nvPr/>
        </p:nvSpPr>
        <p:spPr>
          <a:xfrm>
            <a:off x="4621721" y="24276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45" name="Direct Access Storage 44"/>
          <p:cNvSpPr/>
          <p:nvPr/>
        </p:nvSpPr>
        <p:spPr>
          <a:xfrm>
            <a:off x="5008051" y="24276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46" name="Direct Access Storage 45"/>
          <p:cNvSpPr/>
          <p:nvPr/>
        </p:nvSpPr>
        <p:spPr>
          <a:xfrm>
            <a:off x="5394382" y="24276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2" name="Title 1"/>
          <p:cNvSpPr>
            <a:spLocks noGrp="1"/>
          </p:cNvSpPr>
          <p:nvPr>
            <p:ph type="title"/>
          </p:nvPr>
        </p:nvSpPr>
        <p:spPr/>
        <p:txBody>
          <a:bodyPr/>
          <a:lstStyle/>
          <a:p>
            <a:r>
              <a:rPr lang="en-US" smtClean="0"/>
              <a:t>Apache UIMA-AS</a:t>
            </a:r>
            <a:endParaRPr lang="en-US" dirty="0"/>
          </a:p>
        </p:txBody>
      </p:sp>
      <p:sp>
        <p:nvSpPr>
          <p:cNvPr id="10" name="Slide Number Placeholder 9"/>
          <p:cNvSpPr>
            <a:spLocks noGrp="1"/>
          </p:cNvSpPr>
          <p:nvPr>
            <p:ph type="sldNum" sz="quarter" idx="12"/>
          </p:nvPr>
        </p:nvSpPr>
        <p:spPr/>
        <p:txBody>
          <a:bodyPr/>
          <a:lstStyle/>
          <a:p>
            <a:fld id="{0C51A5A3-E10C-4341-BA90-22F05299F932}" type="slidenum">
              <a:rPr lang="en-US" smtClean="0"/>
              <a:pPr/>
              <a:t>34</a:t>
            </a:fld>
            <a:endParaRPr lang="en-US"/>
          </a:p>
        </p:txBody>
      </p:sp>
      <p:sp>
        <p:nvSpPr>
          <p:cNvPr id="3" name="Date Placeholder 2"/>
          <p:cNvSpPr>
            <a:spLocks noGrp="1"/>
          </p:cNvSpPr>
          <p:nvPr>
            <p:ph type="dt" sz="half" idx="10"/>
          </p:nvPr>
        </p:nvSpPr>
        <p:spPr/>
        <p:txBody>
          <a:bodyPr/>
          <a:lstStyle/>
          <a:p>
            <a:r>
              <a:rPr lang="en-US" smtClean="0"/>
              <a:t>08/20/2015</a:t>
            </a:r>
            <a:endParaRPr lang="en-US"/>
          </a:p>
        </p:txBody>
      </p:sp>
      <p:pic>
        <p:nvPicPr>
          <p:cNvPr id="4" name="Picture 3"/>
          <p:cNvPicPr>
            <a:picLocks noChangeAspect="1"/>
          </p:cNvPicPr>
          <p:nvPr/>
        </p:nvPicPr>
        <p:blipFill>
          <a:blip r:embed="rId3"/>
          <a:stretch>
            <a:fillRect/>
          </a:stretch>
        </p:blipFill>
        <p:spPr>
          <a:xfrm>
            <a:off x="685800" y="1524000"/>
            <a:ext cx="1905000" cy="1905000"/>
          </a:xfrm>
          <a:prstGeom prst="rect">
            <a:avLst/>
          </a:prstGeom>
        </p:spPr>
      </p:pic>
      <p:sp>
        <p:nvSpPr>
          <p:cNvPr id="5" name="Rectangle 4"/>
          <p:cNvSpPr>
            <a:spLocks noChangeArrowheads="1"/>
          </p:cNvSpPr>
          <p:nvPr/>
        </p:nvSpPr>
        <p:spPr bwMode="auto">
          <a:xfrm>
            <a:off x="2578100" y="3448050"/>
            <a:ext cx="5080000" cy="785813"/>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6" name="Rounded Rectangle 5"/>
          <p:cNvSpPr>
            <a:spLocks noChangeArrowheads="1"/>
          </p:cNvSpPr>
          <p:nvPr/>
        </p:nvSpPr>
        <p:spPr bwMode="auto">
          <a:xfrm>
            <a:off x="3205163" y="2589213"/>
            <a:ext cx="3919537" cy="417512"/>
          </a:xfrm>
          <a:prstGeom prst="roundRect">
            <a:avLst>
              <a:gd name="adj" fmla="val 16667"/>
            </a:avLst>
          </a:prstGeom>
          <a:gradFill rotWithShape="1">
            <a:gsLst>
              <a:gs pos="0">
                <a:srgbClr val="9EEAFF"/>
              </a:gs>
              <a:gs pos="35001">
                <a:srgbClr val="BBEFFF"/>
              </a:gs>
              <a:gs pos="100000">
                <a:srgbClr val="E4F9FF"/>
              </a:gs>
            </a:gsLst>
            <a:lin ang="16200000" scaled="1"/>
          </a:gradFill>
          <a:ln w="9525">
            <a:solidFill>
              <a:srgbClr val="46AAC5"/>
            </a:solidFill>
            <a:round/>
            <a:headEnd/>
            <a:tailEnd/>
          </a:ln>
          <a:effectLst>
            <a:outerShdw blurRad="63500" dist="20000" dir="5400000" rotWithShape="0">
              <a:srgbClr val="000000">
                <a:alpha val="37999"/>
              </a:srgbClr>
            </a:outerShdw>
          </a:effectLst>
        </p:spPr>
        <p:txBody>
          <a:bodyPr anchor="ctr"/>
          <a:lstStyle/>
          <a:p>
            <a:pPr algn="ctr" fontAlgn="auto">
              <a:spcBef>
                <a:spcPts val="0"/>
              </a:spcBef>
              <a:spcAft>
                <a:spcPts val="0"/>
              </a:spcAft>
              <a:defRPr/>
            </a:pPr>
            <a:r>
              <a:rPr lang="en-US" dirty="0">
                <a:solidFill>
                  <a:schemeClr val="dk1"/>
                </a:solidFill>
                <a:cs typeface="Arial" charset="0"/>
              </a:rPr>
              <a:t>UIMA AS Service  </a:t>
            </a:r>
          </a:p>
        </p:txBody>
      </p:sp>
      <p:grpSp>
        <p:nvGrpSpPr>
          <p:cNvPr id="7" name="Group 4"/>
          <p:cNvGrpSpPr>
            <a:grpSpLocks/>
          </p:cNvGrpSpPr>
          <p:nvPr/>
        </p:nvGrpSpPr>
        <p:grpSpPr bwMode="auto">
          <a:xfrm>
            <a:off x="3771900" y="3616325"/>
            <a:ext cx="303213" cy="407988"/>
            <a:chOff x="3581400" y="838200"/>
            <a:chExt cx="762000" cy="612648"/>
          </a:xfrm>
        </p:grpSpPr>
        <p:sp>
          <p:nvSpPr>
            <p:cNvPr id="8" name="Flowchart: Predefined Process 5"/>
            <p:cNvSpPr>
              <a:spLocks noChangeArrowheads="1"/>
            </p:cNvSpPr>
            <p:nvPr/>
          </p:nvSpPr>
          <p:spPr bwMode="auto">
            <a:xfrm>
              <a:off x="3581400" y="838200"/>
              <a:ext cx="762000" cy="307516"/>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cs typeface="+mn-cs"/>
              </a:endParaRPr>
            </a:p>
          </p:txBody>
        </p:sp>
        <p:sp>
          <p:nvSpPr>
            <p:cNvPr id="9" name="Flowchart: Predefined Process 6"/>
            <p:cNvSpPr>
              <a:spLocks noChangeArrowheads="1"/>
            </p:cNvSpPr>
            <p:nvPr/>
          </p:nvSpPr>
          <p:spPr bwMode="auto">
            <a:xfrm>
              <a:off x="3581400" y="1145716"/>
              <a:ext cx="762000" cy="305132"/>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cs typeface="+mn-cs"/>
              </a:endParaRPr>
            </a:p>
          </p:txBody>
        </p:sp>
      </p:grpSp>
      <p:sp>
        <p:nvSpPr>
          <p:cNvPr id="11" name="TextBox 14"/>
          <p:cNvSpPr txBox="1">
            <a:spLocks noChangeArrowheads="1"/>
          </p:cNvSpPr>
          <p:nvPr/>
        </p:nvSpPr>
        <p:spPr bwMode="auto">
          <a:xfrm>
            <a:off x="4229100" y="3555634"/>
            <a:ext cx="1724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smtClean="0">
                <a:solidFill>
                  <a:srgbClr val="FFFFFF"/>
                </a:solidFill>
                <a:latin typeface="Calibri" charset="0"/>
              </a:rPr>
              <a:t>Broker</a:t>
            </a:r>
            <a:endParaRPr lang="en-US" sz="2800" dirty="0">
              <a:solidFill>
                <a:srgbClr val="FFFFFF"/>
              </a:solidFill>
              <a:latin typeface="Calibri" charset="0"/>
            </a:endParaRPr>
          </a:p>
        </p:txBody>
      </p:sp>
      <p:sp>
        <p:nvSpPr>
          <p:cNvPr id="12" name="Down Arrow 11"/>
          <p:cNvSpPr/>
          <p:nvPr/>
        </p:nvSpPr>
        <p:spPr>
          <a:xfrm>
            <a:off x="6210300" y="4073525"/>
            <a:ext cx="180975" cy="46831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3" name="Down Arrow 12"/>
          <p:cNvSpPr/>
          <p:nvPr/>
        </p:nvSpPr>
        <p:spPr>
          <a:xfrm>
            <a:off x="6210396" y="3006595"/>
            <a:ext cx="181404" cy="634496"/>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4" name="Down Arrow 13"/>
          <p:cNvSpPr/>
          <p:nvPr/>
        </p:nvSpPr>
        <p:spPr>
          <a:xfrm>
            <a:off x="3848196" y="3006595"/>
            <a:ext cx="181404" cy="610679"/>
          </a:xfrm>
          <a:prstGeom prst="downArrow">
            <a:avLst/>
          </a:prstGeom>
          <a:solidFill>
            <a:schemeClr val="tx1"/>
          </a:solidFill>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5" name="Down Arrow 14"/>
          <p:cNvSpPr/>
          <p:nvPr/>
        </p:nvSpPr>
        <p:spPr>
          <a:xfrm>
            <a:off x="3848196" y="4073395"/>
            <a:ext cx="181404" cy="468460"/>
          </a:xfrm>
          <a:prstGeom prst="downArrow">
            <a:avLst/>
          </a:prstGeom>
          <a:solidFill>
            <a:schemeClr val="tx1"/>
          </a:solidFill>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6" name="TextBox 19"/>
          <p:cNvSpPr txBox="1">
            <a:spLocks noChangeArrowheads="1"/>
          </p:cNvSpPr>
          <p:nvPr/>
        </p:nvSpPr>
        <p:spPr bwMode="auto">
          <a:xfrm>
            <a:off x="2655888" y="3398838"/>
            <a:ext cx="12684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a:solidFill>
                  <a:srgbClr val="FFFFFF"/>
                </a:solidFill>
                <a:latin typeface="Calibri" charset="0"/>
              </a:rPr>
              <a:t>Input Queue</a:t>
            </a:r>
          </a:p>
        </p:txBody>
      </p:sp>
      <p:sp>
        <p:nvSpPr>
          <p:cNvPr id="17" name="TextBox 20"/>
          <p:cNvSpPr txBox="1">
            <a:spLocks noChangeArrowheads="1"/>
          </p:cNvSpPr>
          <p:nvPr/>
        </p:nvSpPr>
        <p:spPr bwMode="auto">
          <a:xfrm>
            <a:off x="6591300" y="3463925"/>
            <a:ext cx="99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a:solidFill>
                  <a:srgbClr val="FFFFFF"/>
                </a:solidFill>
                <a:latin typeface="Calibri" charset="0"/>
              </a:rPr>
              <a:t>Reply Queue</a:t>
            </a:r>
          </a:p>
        </p:txBody>
      </p:sp>
      <p:grpSp>
        <p:nvGrpSpPr>
          <p:cNvPr id="21" name="Group 38"/>
          <p:cNvGrpSpPr>
            <a:grpSpLocks/>
          </p:cNvGrpSpPr>
          <p:nvPr/>
        </p:nvGrpSpPr>
        <p:grpSpPr bwMode="auto">
          <a:xfrm>
            <a:off x="6134100" y="3616325"/>
            <a:ext cx="303213" cy="407988"/>
            <a:chOff x="3581400" y="838200"/>
            <a:chExt cx="762000" cy="612648"/>
          </a:xfrm>
        </p:grpSpPr>
        <p:sp>
          <p:nvSpPr>
            <p:cNvPr id="22" name="Flowchart: Predefined Process 39"/>
            <p:cNvSpPr>
              <a:spLocks noChangeArrowheads="1"/>
            </p:cNvSpPr>
            <p:nvPr/>
          </p:nvSpPr>
          <p:spPr bwMode="auto">
            <a:xfrm>
              <a:off x="3581400" y="838200"/>
              <a:ext cx="762000" cy="307516"/>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cs typeface="+mn-cs"/>
              </a:endParaRPr>
            </a:p>
          </p:txBody>
        </p:sp>
        <p:sp>
          <p:nvSpPr>
            <p:cNvPr id="23" name="Flowchart: Predefined Process 40"/>
            <p:cNvSpPr>
              <a:spLocks noChangeArrowheads="1"/>
            </p:cNvSpPr>
            <p:nvPr/>
          </p:nvSpPr>
          <p:spPr bwMode="auto">
            <a:xfrm>
              <a:off x="3581400" y="1145716"/>
              <a:ext cx="762000" cy="305132"/>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p>
              <a:pPr algn="ctr" fontAlgn="auto">
                <a:spcBef>
                  <a:spcPts val="0"/>
                </a:spcBef>
                <a:spcAft>
                  <a:spcPts val="0"/>
                </a:spcAft>
                <a:defRPr/>
              </a:pPr>
              <a:endParaRPr lang="en-US">
                <a:solidFill>
                  <a:schemeClr val="dk1"/>
                </a:solidFill>
                <a:latin typeface="+mn-lt"/>
                <a:ea typeface="+mn-ea"/>
                <a:cs typeface="+mn-cs"/>
              </a:endParaRPr>
            </a:p>
          </p:txBody>
        </p:sp>
      </p:grpSp>
      <p:sp>
        <p:nvSpPr>
          <p:cNvPr id="24" name="Oval 23"/>
          <p:cNvSpPr/>
          <p:nvPr/>
        </p:nvSpPr>
        <p:spPr>
          <a:xfrm>
            <a:off x="3333750" y="2692400"/>
            <a:ext cx="533400"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r>
              <a:rPr lang="en-US" sz="900" b="1" dirty="0"/>
              <a:t>AE</a:t>
            </a:r>
          </a:p>
        </p:txBody>
      </p:sp>
      <p:sp>
        <p:nvSpPr>
          <p:cNvPr id="25" name="Rectangle 24"/>
          <p:cNvSpPr/>
          <p:nvPr/>
        </p:nvSpPr>
        <p:spPr>
          <a:xfrm>
            <a:off x="6438900" y="2682875"/>
            <a:ext cx="542925" cy="228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r>
              <a:rPr lang="en-US" sz="900" dirty="0"/>
              <a:t>JMX</a:t>
            </a:r>
          </a:p>
        </p:txBody>
      </p:sp>
      <p:sp>
        <p:nvSpPr>
          <p:cNvPr id="29" name="Rounded Rectangle 28"/>
          <p:cNvSpPr>
            <a:spLocks noChangeArrowheads="1"/>
          </p:cNvSpPr>
          <p:nvPr/>
        </p:nvSpPr>
        <p:spPr bwMode="auto">
          <a:xfrm>
            <a:off x="3162300" y="4530725"/>
            <a:ext cx="3919538" cy="417513"/>
          </a:xfrm>
          <a:prstGeom prst="roundRect">
            <a:avLst>
              <a:gd name="adj" fmla="val 16667"/>
            </a:avLst>
          </a:prstGeom>
          <a:gradFill rotWithShape="1">
            <a:gsLst>
              <a:gs pos="0">
                <a:srgbClr val="9EEAFF"/>
              </a:gs>
              <a:gs pos="35001">
                <a:srgbClr val="BBEFFF"/>
              </a:gs>
              <a:gs pos="100000">
                <a:srgbClr val="E4F9FF"/>
              </a:gs>
            </a:gsLst>
            <a:lin ang="16200000" scaled="1"/>
          </a:gradFill>
          <a:ln w="9525">
            <a:solidFill>
              <a:srgbClr val="46AAC5"/>
            </a:solidFill>
            <a:round/>
            <a:headEnd/>
            <a:tailEnd/>
          </a:ln>
          <a:effectLst>
            <a:outerShdw blurRad="63500" dist="20000" dir="5400000" rotWithShape="0">
              <a:srgbClr val="000000">
                <a:alpha val="37999"/>
              </a:srgbClr>
            </a:outerShdw>
          </a:effectLst>
        </p:spPr>
        <p:txBody>
          <a:bodyPr anchor="ctr"/>
          <a:lstStyle/>
          <a:p>
            <a:pPr algn="ctr" fontAlgn="auto">
              <a:spcBef>
                <a:spcPts val="0"/>
              </a:spcBef>
              <a:spcAft>
                <a:spcPts val="0"/>
              </a:spcAft>
              <a:defRPr/>
            </a:pPr>
            <a:r>
              <a:rPr lang="en-US" dirty="0">
                <a:solidFill>
                  <a:schemeClr val="dk1"/>
                </a:solidFill>
                <a:cs typeface="Arial" charset="0"/>
              </a:rPr>
              <a:t>UIMA AS Client  </a:t>
            </a:r>
          </a:p>
        </p:txBody>
      </p:sp>
      <p:sp>
        <p:nvSpPr>
          <p:cNvPr id="32" name="Alternate Process 31"/>
          <p:cNvSpPr>
            <a:spLocks noChangeArrowheads="1"/>
          </p:cNvSpPr>
          <p:nvPr/>
        </p:nvSpPr>
        <p:spPr bwMode="auto">
          <a:xfrm>
            <a:off x="7391400" y="4455546"/>
            <a:ext cx="990600" cy="554037"/>
          </a:xfrm>
          <a:prstGeom prst="flowChartAlternateProcess">
            <a:avLst/>
          </a:prstGeom>
          <a:gradFill rotWithShape="1">
            <a:gsLst>
              <a:gs pos="0">
                <a:srgbClr val="E4F9FF"/>
              </a:gs>
              <a:gs pos="64999">
                <a:srgbClr val="BBEFFF"/>
              </a:gs>
              <a:gs pos="100000">
                <a:srgbClr val="9EEAFF"/>
              </a:gs>
            </a:gsLst>
            <a:lin ang="5400000" scaled="1"/>
          </a:gradFill>
          <a:ln w="9525">
            <a:solidFill>
              <a:srgbClr val="46AAC5"/>
            </a:solidFill>
            <a:miter lim="800000"/>
            <a:headEnd/>
            <a:tailEnd/>
          </a:ln>
          <a:effectLst>
            <a:outerShdw dist="20000" dir="5400000" rotWithShape="0">
              <a:srgbClr val="808080">
                <a:alpha val="37999"/>
              </a:srgbClr>
            </a:outerShdw>
          </a:effectLst>
        </p:spPr>
        <p:txBody>
          <a:bodyPr anchor="ctr"/>
          <a:lstStyle/>
          <a:p>
            <a:pPr algn="ctr">
              <a:defRPr/>
            </a:pPr>
            <a:r>
              <a:rPr lang="en-US" sz="1200" dirty="0">
                <a:solidFill>
                  <a:schemeClr val="dk1"/>
                </a:solidFill>
                <a:latin typeface="+mn-lt"/>
                <a:ea typeface="+mn-ea"/>
                <a:cs typeface="+mn-cs"/>
              </a:rPr>
              <a:t>Listener(s)</a:t>
            </a:r>
          </a:p>
        </p:txBody>
      </p:sp>
      <p:sp>
        <p:nvSpPr>
          <p:cNvPr id="33" name="Right Arrow 32"/>
          <p:cNvSpPr>
            <a:spLocks noChangeArrowheads="1"/>
          </p:cNvSpPr>
          <p:nvPr/>
        </p:nvSpPr>
        <p:spPr bwMode="auto">
          <a:xfrm>
            <a:off x="7086600" y="4652396"/>
            <a:ext cx="344488" cy="177800"/>
          </a:xfrm>
          <a:prstGeom prst="rightArrow">
            <a:avLst>
              <a:gd name="adj1" fmla="val 50000"/>
              <a:gd name="adj2" fmla="val 49998"/>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cs typeface="+mn-cs"/>
            </a:endParaRPr>
          </a:p>
        </p:txBody>
      </p:sp>
      <p:sp>
        <p:nvSpPr>
          <p:cNvPr id="42" name="Right Arrow 41"/>
          <p:cNvSpPr>
            <a:spLocks noChangeArrowheads="1"/>
          </p:cNvSpPr>
          <p:nvPr/>
        </p:nvSpPr>
        <p:spPr bwMode="auto">
          <a:xfrm>
            <a:off x="2843360" y="4648200"/>
            <a:ext cx="344488" cy="177800"/>
          </a:xfrm>
          <a:prstGeom prst="rightArrow">
            <a:avLst>
              <a:gd name="adj1" fmla="val 50000"/>
              <a:gd name="adj2" fmla="val 49998"/>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cs typeface="+mn-cs"/>
            </a:endParaRPr>
          </a:p>
        </p:txBody>
      </p:sp>
      <p:sp>
        <p:nvSpPr>
          <p:cNvPr id="41" name="Alternate Process 40"/>
          <p:cNvSpPr>
            <a:spLocks noChangeArrowheads="1"/>
          </p:cNvSpPr>
          <p:nvPr/>
        </p:nvSpPr>
        <p:spPr bwMode="auto">
          <a:xfrm>
            <a:off x="1905000" y="4467528"/>
            <a:ext cx="990600" cy="554037"/>
          </a:xfrm>
          <a:prstGeom prst="flowChartAlternateProcess">
            <a:avLst/>
          </a:prstGeom>
          <a:gradFill rotWithShape="1">
            <a:gsLst>
              <a:gs pos="0">
                <a:srgbClr val="E4F9FF"/>
              </a:gs>
              <a:gs pos="64999">
                <a:srgbClr val="BBEFFF"/>
              </a:gs>
              <a:gs pos="100000">
                <a:srgbClr val="9EEAFF"/>
              </a:gs>
            </a:gsLst>
            <a:lin ang="5400000" scaled="1"/>
          </a:gradFill>
          <a:ln w="9525">
            <a:solidFill>
              <a:srgbClr val="46AAC5"/>
            </a:solidFill>
            <a:miter lim="800000"/>
            <a:headEnd/>
            <a:tailEnd/>
          </a:ln>
          <a:effectLst>
            <a:outerShdw dist="20000" dir="5400000" rotWithShape="0">
              <a:srgbClr val="808080">
                <a:alpha val="37999"/>
              </a:srgbClr>
            </a:outerShdw>
          </a:effectLst>
        </p:spPr>
        <p:txBody>
          <a:bodyPr anchor="ctr"/>
          <a:lstStyle/>
          <a:p>
            <a:pPr algn="ctr">
              <a:defRPr/>
            </a:pPr>
            <a:r>
              <a:rPr lang="en-US" sz="1200" dirty="0" smtClean="0">
                <a:solidFill>
                  <a:schemeClr val="dk1"/>
                </a:solidFill>
                <a:latin typeface="+mn-lt"/>
                <a:ea typeface="+mn-ea"/>
                <a:cs typeface="+mn-cs"/>
              </a:rPr>
              <a:t>Collection Reader</a:t>
            </a:r>
            <a:endParaRPr lang="en-US" sz="1200" dirty="0">
              <a:solidFill>
                <a:schemeClr val="dk1"/>
              </a:solidFill>
              <a:latin typeface="+mn-lt"/>
              <a:ea typeface="+mn-ea"/>
              <a:cs typeface="+mn-cs"/>
            </a:endParaRPr>
          </a:p>
        </p:txBody>
      </p:sp>
      <p:sp>
        <p:nvSpPr>
          <p:cNvPr id="47" name="Snip Single Corner Rectangle 46"/>
          <p:cNvSpPr/>
          <p:nvPr/>
        </p:nvSpPr>
        <p:spPr>
          <a:xfrm>
            <a:off x="978195" y="4648200"/>
            <a:ext cx="164805" cy="247038"/>
          </a:xfrm>
          <a:prstGeom prst="snip1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Snip Single Corner Rectangle 47"/>
          <p:cNvSpPr/>
          <p:nvPr/>
        </p:nvSpPr>
        <p:spPr>
          <a:xfrm>
            <a:off x="2286000" y="4648200"/>
            <a:ext cx="164805" cy="247038"/>
          </a:xfrm>
          <a:prstGeom prst="snip1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1127157" y="5181600"/>
            <a:ext cx="2345915" cy="461665"/>
          </a:xfrm>
          <a:prstGeom prst="rect">
            <a:avLst/>
          </a:prstGeom>
          <a:noFill/>
        </p:spPr>
        <p:txBody>
          <a:bodyPr wrap="none" rtlCol="0">
            <a:spAutoFit/>
          </a:bodyPr>
          <a:lstStyle/>
          <a:p>
            <a:r>
              <a:rPr lang="en-US" sz="2000" dirty="0" smtClean="0"/>
              <a:t>Text becomes </a:t>
            </a:r>
            <a:r>
              <a:rPr lang="en-US" dirty="0" smtClean="0">
                <a:latin typeface="Consolas"/>
                <a:cs typeface="Consolas"/>
              </a:rPr>
              <a:t>CAS</a:t>
            </a:r>
            <a:endParaRPr lang="en-US" dirty="0">
              <a:latin typeface="Consolas"/>
              <a:cs typeface="Consolas"/>
            </a:endParaRPr>
          </a:p>
        </p:txBody>
      </p:sp>
    </p:spTree>
    <p:extLst>
      <p:ext uri="{BB962C8B-B14F-4D97-AF65-F5344CB8AC3E}">
        <p14:creationId xmlns:p14="http://schemas.microsoft.com/office/powerpoint/2010/main" val="22280857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0 0 L 0.14171 0 " pathEditMode="relative" ptsTypes="AA">
                                      <p:cBhvr>
                                        <p:cTn id="10" dur="1000" fill="hold"/>
                                        <p:tgtEl>
                                          <p:spTgt spid="47"/>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grpId="2" nodeType="afterEffect">
                                  <p:stCondLst>
                                    <p:cond delay="0"/>
                                  </p:stCondLst>
                                  <p:childTnLst>
                                    <p:set>
                                      <p:cBhvr>
                                        <p:cTn id="13" dur="1" fill="hold">
                                          <p:stCondLst>
                                            <p:cond delay="0"/>
                                          </p:stCondLst>
                                        </p:cTn>
                                        <p:tgtEl>
                                          <p:spTgt spid="47"/>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49"/>
                                        </p:tgtEl>
                                        <p:attrNameLst>
                                          <p:attrName>style.visibility</p:attrName>
                                        </p:attrNameLst>
                                      </p:cBhvr>
                                      <p:to>
                                        <p:strVal val="hidden"/>
                                      </p:to>
                                    </p:set>
                                  </p:childTnLst>
                                </p:cTn>
                              </p:par>
                            </p:childTnLst>
                          </p:cTn>
                        </p:par>
                        <p:par>
                          <p:cTn id="24" fill="hold">
                            <p:stCondLst>
                              <p:cond delay="0"/>
                            </p:stCondLst>
                            <p:childTnLst>
                              <p:par>
                                <p:cTn id="25" presetID="0" presetClass="path" presetSubtype="0" accel="50000" decel="50000" fill="hold" grpId="1" nodeType="afterEffect">
                                  <p:stCondLst>
                                    <p:cond delay="0"/>
                                  </p:stCondLst>
                                  <p:childTnLst>
                                    <p:animMotion origin="layout" path="M -3.06356E-6 3.11327E-6 L 0.17437 -0.00695 " pathEditMode="relative" rAng="0" ptsTypes="AA">
                                      <p:cBhvr>
                                        <p:cTn id="26" dur="1000" fill="hold"/>
                                        <p:tgtEl>
                                          <p:spTgt spid="48"/>
                                        </p:tgtEl>
                                        <p:attrNameLst>
                                          <p:attrName>ppt_x</p:attrName>
                                          <p:attrName>ppt_y</p:attrName>
                                        </p:attrNameLst>
                                      </p:cBhvr>
                                      <p:rCtr x="8718" y="-347"/>
                                    </p:animMotion>
                                  </p:childTnLst>
                                </p:cTn>
                              </p:par>
                            </p:childTnLst>
                          </p:cTn>
                        </p:par>
                        <p:par>
                          <p:cTn id="27" fill="hold">
                            <p:stCondLst>
                              <p:cond delay="1000"/>
                            </p:stCondLst>
                            <p:childTnLst>
                              <p:par>
                                <p:cTn id="28" presetID="0" presetClass="path" presetSubtype="0" accel="50000" decel="50000" fill="hold" grpId="2" nodeType="afterEffect">
                                  <p:stCondLst>
                                    <p:cond delay="0"/>
                                  </p:stCondLst>
                                  <p:childTnLst>
                                    <p:animMotion origin="layout" path="M 0.17297 -0.00695 L 0.17297 -0.14038 " pathEditMode="relative" rAng="0" ptsTypes="AA">
                                      <p:cBhvr>
                                        <p:cTn id="29" dur="1000" fill="hold"/>
                                        <p:tgtEl>
                                          <p:spTgt spid="48"/>
                                        </p:tgtEl>
                                        <p:attrNameLst>
                                          <p:attrName>ppt_x</p:attrName>
                                          <p:attrName>ppt_y</p:attrName>
                                        </p:attrNameLst>
                                      </p:cBhvr>
                                      <p:rCtr x="0" y="-6671"/>
                                    </p:animMotion>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3" nodeType="clickEffect">
                                  <p:stCondLst>
                                    <p:cond delay="0"/>
                                  </p:stCondLst>
                                  <p:childTnLst>
                                    <p:animMotion origin="layout" path="M 0.17298 -0.14038 L 0.17298 -0.28492 " pathEditMode="relative" rAng="0" ptsTypes="AA">
                                      <p:cBhvr>
                                        <p:cTn id="33" dur="1000" fill="hold"/>
                                        <p:tgtEl>
                                          <p:spTgt spid="48"/>
                                        </p:tgtEl>
                                        <p:attrNameLst>
                                          <p:attrName>ppt_x</p:attrName>
                                          <p:attrName>ppt_y</p:attrName>
                                        </p:attrNameLst>
                                      </p:cBhvr>
                                      <p:rCtr x="0" y="-7227"/>
                                    </p:animMotion>
                                  </p:childTnLst>
                                </p:cTn>
                              </p:par>
                            </p:childTnLst>
                          </p:cTn>
                        </p:par>
                        <p:par>
                          <p:cTn id="34" fill="hold">
                            <p:stCondLst>
                              <p:cond delay="1000"/>
                            </p:stCondLst>
                            <p:childTnLst>
                              <p:par>
                                <p:cTn id="35" presetID="0" presetClass="path" presetSubtype="0" accel="50000" decel="50000" fill="hold" grpId="4" nodeType="afterEffect">
                                  <p:stCondLst>
                                    <p:cond delay="200"/>
                                  </p:stCondLst>
                                  <p:childTnLst>
                                    <p:animMotion origin="layout" path="M 0.17297 -0.28492 L 0.21465 -0.28492 " pathEditMode="relative" rAng="0" ptsTypes="AA">
                                      <p:cBhvr>
                                        <p:cTn id="36" dur="1000" fill="hold"/>
                                        <p:tgtEl>
                                          <p:spTgt spid="48"/>
                                        </p:tgtEl>
                                        <p:attrNameLst>
                                          <p:attrName>ppt_x</p:attrName>
                                          <p:attrName>ppt_y</p:attrName>
                                        </p:attrNameLst>
                                      </p:cBhvr>
                                      <p:rCtr x="2084" y="0"/>
                                    </p:animMotion>
                                  </p:childTnLst>
                                </p:cTn>
                              </p:par>
                            </p:childTnLst>
                          </p:cTn>
                        </p:par>
                        <p:par>
                          <p:cTn id="37" fill="hold">
                            <p:stCondLst>
                              <p:cond delay="2200"/>
                            </p:stCondLst>
                            <p:childTnLst>
                              <p:par>
                                <p:cTn id="38" presetID="0" presetClass="path" presetSubtype="0" accel="50000" decel="50000" fill="hold" grpId="5" nodeType="afterEffect">
                                  <p:stCondLst>
                                    <p:cond delay="200"/>
                                  </p:stCondLst>
                                  <p:childTnLst>
                                    <p:animMotion origin="layout" path="M 0.21465 -0.28492 L 0.26467 -0.28492 " pathEditMode="relative" rAng="0" ptsTypes="AA">
                                      <p:cBhvr>
                                        <p:cTn id="39" dur="1000" fill="hold"/>
                                        <p:tgtEl>
                                          <p:spTgt spid="48"/>
                                        </p:tgtEl>
                                        <p:attrNameLst>
                                          <p:attrName>ppt_x</p:attrName>
                                          <p:attrName>ppt_y</p:attrName>
                                        </p:attrNameLst>
                                      </p:cBhvr>
                                      <p:rCtr x="2501" y="0"/>
                                    </p:animMotion>
                                  </p:childTnLst>
                                </p:cTn>
                              </p:par>
                            </p:childTnLst>
                          </p:cTn>
                        </p:par>
                        <p:par>
                          <p:cTn id="40" fill="hold">
                            <p:stCondLst>
                              <p:cond delay="3400"/>
                            </p:stCondLst>
                            <p:childTnLst>
                              <p:par>
                                <p:cTn id="41" presetID="0" presetClass="path" presetSubtype="0" accel="50000" decel="50000" fill="hold" grpId="6" nodeType="afterEffect">
                                  <p:stCondLst>
                                    <p:cond delay="200"/>
                                  </p:stCondLst>
                                  <p:childTnLst>
                                    <p:animMotion origin="layout" path="M 0.26467 -0.28492 L 0.30635 -0.28492 " pathEditMode="relative" rAng="0" ptsTypes="AA">
                                      <p:cBhvr>
                                        <p:cTn id="42" dur="1000" fill="hold"/>
                                        <p:tgtEl>
                                          <p:spTgt spid="48"/>
                                        </p:tgtEl>
                                        <p:attrNameLst>
                                          <p:attrName>ppt_x</p:attrName>
                                          <p:attrName>ppt_y</p:attrName>
                                        </p:attrNameLst>
                                      </p:cBhvr>
                                      <p:rCtr x="2084" y="0"/>
                                    </p:animMotion>
                                  </p:childTnLst>
                                </p:cTn>
                              </p:par>
                            </p:childTnLst>
                          </p:cTn>
                        </p:par>
                        <p:par>
                          <p:cTn id="43" fill="hold">
                            <p:stCondLst>
                              <p:cond delay="4600"/>
                            </p:stCondLst>
                            <p:childTnLst>
                              <p:par>
                                <p:cTn id="44" presetID="0" presetClass="path" presetSubtype="0" accel="50000" decel="50000" fill="hold" grpId="7" nodeType="afterEffect">
                                  <p:stCondLst>
                                    <p:cond delay="200"/>
                                  </p:stCondLst>
                                  <p:childTnLst>
                                    <p:animMotion origin="layout" path="M 0.30635 -0.28492 L 0.34803 -0.28492 " pathEditMode="relative" rAng="0" ptsTypes="AA">
                                      <p:cBhvr>
                                        <p:cTn id="45" dur="1000" fill="hold"/>
                                        <p:tgtEl>
                                          <p:spTgt spid="48"/>
                                        </p:tgtEl>
                                        <p:attrNameLst>
                                          <p:attrName>ppt_x</p:attrName>
                                          <p:attrName>ppt_y</p:attrName>
                                        </p:attrNameLst>
                                      </p:cBhvr>
                                      <p:rCtr x="2084" y="0"/>
                                    </p:animMotion>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8" nodeType="clickEffect">
                                  <p:stCondLst>
                                    <p:cond delay="0"/>
                                  </p:stCondLst>
                                  <p:childTnLst>
                                    <p:animMotion origin="layout" path="M 0.34804 -0.28492 L 0.42932 -0.28654 L 0.42793 -0.00162 L 0.61011 1.61686E-6 " pathEditMode="relative" rAng="0" ptsTypes="AAAA">
                                      <p:cBhvr>
                                        <p:cTn id="49" dur="2000" fill="hold"/>
                                        <p:tgtEl>
                                          <p:spTgt spid="48"/>
                                        </p:tgtEl>
                                        <p:attrNameLst>
                                          <p:attrName>ppt_x</p:attrName>
                                          <p:attrName>ppt_y</p:attrName>
                                        </p:attrNameLst>
                                      </p:cBhvr>
                                      <p:rCtr x="13095" y="1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48" grpId="0" animBg="1"/>
      <p:bldP spid="48" grpId="1" animBg="1"/>
      <p:bldP spid="48" grpId="2" animBg="1"/>
      <p:bldP spid="48" grpId="3" animBg="1"/>
      <p:bldP spid="48" grpId="4" animBg="1"/>
      <p:bldP spid="48" grpId="5" animBg="1"/>
      <p:bldP spid="48" grpId="6" animBg="1"/>
      <p:bldP spid="48" grpId="7" animBg="1"/>
      <p:bldP spid="48" grpId="8" animBg="1"/>
      <p:bldP spid="49" grpId="0"/>
      <p:bldP spid="4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Task 2: Pause pipeline</a:t>
            </a:r>
            <a:endParaRPr lang="en-US" dirty="0"/>
          </a:p>
        </p:txBody>
      </p:sp>
      <p:sp>
        <p:nvSpPr>
          <p:cNvPr id="4" name="Slide Number Placeholder 3"/>
          <p:cNvSpPr>
            <a:spLocks noGrp="1"/>
          </p:cNvSpPr>
          <p:nvPr>
            <p:ph type="sldNum" sz="quarter" idx="12"/>
          </p:nvPr>
        </p:nvSpPr>
        <p:spPr/>
        <p:txBody>
          <a:bodyPr/>
          <a:lstStyle/>
          <a:p>
            <a:fld id="{0C51A5A3-E10C-4341-BA90-22F05299F932}" type="slidenum">
              <a:rPr lang="en-US" smtClean="0"/>
              <a:pPr/>
              <a:t>35</a:t>
            </a:fld>
            <a:endParaRPr lang="en-US"/>
          </a:p>
        </p:txBody>
      </p:sp>
      <p:sp>
        <p:nvSpPr>
          <p:cNvPr id="3" name="Date Placeholder 2"/>
          <p:cNvSpPr>
            <a:spLocks noGrp="1"/>
          </p:cNvSpPr>
          <p:nvPr>
            <p:ph type="dt" sz="half" idx="10"/>
          </p:nvPr>
        </p:nvSpPr>
        <p:spPr/>
        <p:txBody>
          <a:bodyPr/>
          <a:lstStyle/>
          <a:p>
            <a:r>
              <a:rPr lang="en-US" smtClean="0"/>
              <a:t>08/20/2015</a:t>
            </a:r>
            <a:endParaRPr lang="en-US"/>
          </a:p>
        </p:txBody>
      </p:sp>
      <p:sp>
        <p:nvSpPr>
          <p:cNvPr id="20" name="Rectangle 19"/>
          <p:cNvSpPr/>
          <p:nvPr/>
        </p:nvSpPr>
        <p:spPr>
          <a:xfrm>
            <a:off x="1376866" y="1372208"/>
            <a:ext cx="1721097" cy="464124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0000FF"/>
                </a:solidFill>
                <a:effectLst/>
                <a:uLnTx/>
                <a:uFillTx/>
                <a:latin typeface="Calibri"/>
                <a:ea typeface="+mn-ea"/>
                <a:cs typeface="+mn-cs"/>
              </a:rPr>
              <a:t>Readers</a:t>
            </a:r>
          </a:p>
        </p:txBody>
      </p:sp>
      <p:sp>
        <p:nvSpPr>
          <p:cNvPr id="21" name="Rectangle 20"/>
          <p:cNvSpPr/>
          <p:nvPr/>
        </p:nvSpPr>
        <p:spPr>
          <a:xfrm>
            <a:off x="3284069" y="1372208"/>
            <a:ext cx="2350170" cy="464124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a:ea typeface="+mn-ea"/>
                <a:cs typeface="+mn-cs"/>
              </a:rPr>
              <a:t>Pipeline</a:t>
            </a:r>
          </a:p>
        </p:txBody>
      </p:sp>
      <p:sp>
        <p:nvSpPr>
          <p:cNvPr id="22" name="Rectangle 21"/>
          <p:cNvSpPr/>
          <p:nvPr/>
        </p:nvSpPr>
        <p:spPr>
          <a:xfrm>
            <a:off x="5756696" y="1372208"/>
            <a:ext cx="1624236" cy="4641242"/>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C0504D">
                    <a:lumMod val="50000"/>
                  </a:srgbClr>
                </a:solidFill>
                <a:effectLst/>
                <a:uLnTx/>
                <a:uFillTx/>
                <a:latin typeface="Calibri"/>
                <a:ea typeface="+mn-ea"/>
                <a:cs typeface="+mn-cs"/>
              </a:rPr>
              <a:t>Listeners</a:t>
            </a:r>
          </a:p>
        </p:txBody>
      </p:sp>
      <p:sp>
        <p:nvSpPr>
          <p:cNvPr id="23" name="Multidocument 22"/>
          <p:cNvSpPr/>
          <p:nvPr/>
        </p:nvSpPr>
        <p:spPr>
          <a:xfrm>
            <a:off x="106826" y="2761090"/>
            <a:ext cx="1115736" cy="1281980"/>
          </a:xfrm>
          <a:prstGeom prst="flowChartMultidocument">
            <a:avLst/>
          </a:prstGeom>
          <a:ln/>
        </p:spPr>
        <p:style>
          <a:lnRef idx="1">
            <a:schemeClr val="accent4"/>
          </a:lnRef>
          <a:fillRef idx="2">
            <a:schemeClr val="accent4"/>
          </a:fillRef>
          <a:effectRef idx="1">
            <a:schemeClr val="accent4"/>
          </a:effectRef>
          <a:fontRef idx="minor">
            <a:schemeClr val="dk1"/>
          </a:fontRef>
        </p:style>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Files</a:t>
            </a:r>
          </a:p>
        </p:txBody>
      </p:sp>
      <p:sp>
        <p:nvSpPr>
          <p:cNvPr id="24" name="TextBox 23"/>
          <p:cNvSpPr txBox="1"/>
          <p:nvPr/>
        </p:nvSpPr>
        <p:spPr>
          <a:xfrm>
            <a:off x="1376865" y="2944880"/>
            <a:ext cx="1697123" cy="9144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File Reader</a:t>
            </a:r>
          </a:p>
        </p:txBody>
      </p:sp>
      <p:sp>
        <p:nvSpPr>
          <p:cNvPr id="25" name="TextBox 24"/>
          <p:cNvSpPr txBox="1"/>
          <p:nvPr/>
        </p:nvSpPr>
        <p:spPr>
          <a:xfrm>
            <a:off x="3405506" y="2107712"/>
            <a:ext cx="2103120" cy="731520"/>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Fast Annotator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 pause 250ms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26" name="TextBox 25"/>
          <p:cNvSpPr txBox="1"/>
          <p:nvPr/>
        </p:nvSpPr>
        <p:spPr>
          <a:xfrm>
            <a:off x="3405506" y="3431474"/>
            <a:ext cx="2103120" cy="731520"/>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Medium Annotator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 pause 500ms)</a:t>
            </a:r>
          </a:p>
        </p:txBody>
      </p:sp>
      <p:sp>
        <p:nvSpPr>
          <p:cNvPr id="27" name="TextBox 26"/>
          <p:cNvSpPr txBox="1"/>
          <p:nvPr/>
        </p:nvSpPr>
        <p:spPr>
          <a:xfrm>
            <a:off x="3405506" y="4755236"/>
            <a:ext cx="2103120" cy="731520"/>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Slow Annotator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 pause 1000ms)</a:t>
            </a:r>
          </a:p>
        </p:txBody>
      </p:sp>
      <p:sp>
        <p:nvSpPr>
          <p:cNvPr id="28" name="TextBox 27"/>
          <p:cNvSpPr txBox="1"/>
          <p:nvPr/>
        </p:nvSpPr>
        <p:spPr>
          <a:xfrm>
            <a:off x="5756696" y="3044935"/>
            <a:ext cx="1624236" cy="71429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XMI Listener</a:t>
            </a:r>
          </a:p>
        </p:txBody>
      </p:sp>
      <p:sp>
        <p:nvSpPr>
          <p:cNvPr id="29" name="Multidocument 28"/>
          <p:cNvSpPr/>
          <p:nvPr/>
        </p:nvSpPr>
        <p:spPr>
          <a:xfrm>
            <a:off x="7772647" y="2761090"/>
            <a:ext cx="1115736" cy="1281980"/>
          </a:xfrm>
          <a:prstGeom prst="flowChartMultidocumen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XMI Files</a:t>
            </a:r>
          </a:p>
        </p:txBody>
      </p:sp>
      <p:cxnSp>
        <p:nvCxnSpPr>
          <p:cNvPr id="30" name="Straight Arrow Connector 29"/>
          <p:cNvCxnSpPr/>
          <p:nvPr/>
        </p:nvCxnSpPr>
        <p:spPr>
          <a:xfrm>
            <a:off x="7380932" y="3402080"/>
            <a:ext cx="391715" cy="0"/>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31" name="Straight Arrow Connector 30"/>
          <p:cNvCxnSpPr/>
          <p:nvPr/>
        </p:nvCxnSpPr>
        <p:spPr>
          <a:xfrm flipV="1">
            <a:off x="872089" y="3402080"/>
            <a:ext cx="669279" cy="860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32" name="Straight Arrow Connector 31"/>
          <p:cNvCxnSpPr>
            <a:stCxn id="25" idx="2"/>
            <a:endCxn id="26" idx="0"/>
          </p:cNvCxnSpPr>
          <p:nvPr/>
        </p:nvCxnSpPr>
        <p:spPr>
          <a:xfrm>
            <a:off x="4457066" y="2839232"/>
            <a:ext cx="0" cy="59224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33" name="Straight Arrow Connector 32"/>
          <p:cNvCxnSpPr>
            <a:stCxn id="26" idx="2"/>
          </p:cNvCxnSpPr>
          <p:nvPr/>
        </p:nvCxnSpPr>
        <p:spPr>
          <a:xfrm>
            <a:off x="4457066" y="4162994"/>
            <a:ext cx="8438" cy="59224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34" name="Straight Arrow Connector 47"/>
          <p:cNvCxnSpPr>
            <a:stCxn id="20" idx="0"/>
            <a:endCxn id="21" idx="0"/>
          </p:cNvCxnSpPr>
          <p:nvPr/>
        </p:nvCxnSpPr>
        <p:spPr>
          <a:xfrm rot="5400000" flipH="1" flipV="1">
            <a:off x="3348284" y="261339"/>
            <a:ext cx="12700" cy="2221739"/>
          </a:xfrm>
          <a:prstGeom prst="bentConnector3">
            <a:avLst>
              <a:gd name="adj1" fmla="val 2749709"/>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35" name="Straight Arrow Connector 53"/>
          <p:cNvCxnSpPr>
            <a:stCxn id="21" idx="2"/>
            <a:endCxn id="22" idx="2"/>
          </p:cNvCxnSpPr>
          <p:nvPr/>
        </p:nvCxnSpPr>
        <p:spPr>
          <a:xfrm rot="16200000" flipH="1">
            <a:off x="5513984" y="4958620"/>
            <a:ext cx="12700" cy="2109660"/>
          </a:xfrm>
          <a:prstGeom prst="bentConnector3">
            <a:avLst>
              <a:gd name="adj1" fmla="val 2896780"/>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grpSp>
        <p:nvGrpSpPr>
          <p:cNvPr id="40" name="Group 39"/>
          <p:cNvGrpSpPr/>
          <p:nvPr/>
        </p:nvGrpSpPr>
        <p:grpSpPr>
          <a:xfrm>
            <a:off x="5181600" y="775600"/>
            <a:ext cx="3832963" cy="1205600"/>
            <a:chOff x="5234837" y="775600"/>
            <a:chExt cx="3832963" cy="1205600"/>
          </a:xfrm>
        </p:grpSpPr>
        <p:sp>
          <p:nvSpPr>
            <p:cNvPr id="41" name="Rectangle 40"/>
            <p:cNvSpPr/>
            <p:nvPr/>
          </p:nvSpPr>
          <p:spPr>
            <a:xfrm>
              <a:off x="5486400" y="775600"/>
              <a:ext cx="3581400" cy="1205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200" fontAlgn="auto">
                <a:spcBef>
                  <a:spcPts val="0"/>
                </a:spcBef>
                <a:spcAft>
                  <a:spcPts val="0"/>
                </a:spcAft>
              </a:pPr>
              <a:r>
                <a:rPr lang="en-US" sz="1800" dirty="0">
                  <a:solidFill>
                    <a:prstClr val="black"/>
                  </a:solidFill>
                  <a:latin typeface="Calibri"/>
                </a:rPr>
                <a:t>Broker: </a:t>
              </a:r>
              <a:r>
                <a:rPr lang="en-US" sz="1800" dirty="0" err="1" smtClean="0">
                  <a:solidFill>
                    <a:prstClr val="black"/>
                  </a:solidFill>
                  <a:latin typeface="Calibri"/>
                </a:rPr>
                <a:t>localhost</a:t>
              </a:r>
              <a:r>
                <a:rPr lang="en-US" sz="1800" dirty="0" smtClean="0">
                  <a:solidFill>
                    <a:prstClr val="black"/>
                  </a:solidFill>
                  <a:latin typeface="Calibri"/>
                </a:rPr>
                <a:t> </a:t>
              </a:r>
            </a:p>
            <a:p>
              <a:pPr algn="ctr" defTabSz="457200" fontAlgn="auto">
                <a:spcBef>
                  <a:spcPts val="0"/>
                </a:spcBef>
                <a:spcAft>
                  <a:spcPts val="0"/>
                </a:spcAft>
              </a:pPr>
              <a:r>
                <a:rPr lang="en-US" sz="1800" dirty="0" smtClean="0">
                  <a:solidFill>
                    <a:prstClr val="black"/>
                  </a:solidFill>
                  <a:latin typeface="Calibri"/>
                </a:rPr>
                <a:t>JAM: 192.168.1.3</a:t>
              </a:r>
            </a:p>
            <a:p>
              <a:pPr algn="ctr" defTabSz="457200" fontAlgn="auto">
                <a:spcBef>
                  <a:spcPts val="0"/>
                </a:spcBef>
                <a:spcAft>
                  <a:spcPts val="0"/>
                </a:spcAft>
              </a:pPr>
              <a:r>
                <a:rPr lang="en-US" sz="1800" dirty="0" smtClean="0">
                  <a:solidFill>
                    <a:prstClr val="black"/>
                  </a:solidFill>
                  <a:latin typeface="Calibri"/>
                </a:rPr>
                <a:t>Endpoint name: </a:t>
              </a:r>
              <a:r>
                <a:rPr lang="en-US" sz="1800" dirty="0" err="1" smtClean="0">
                  <a:solidFill>
                    <a:prstClr val="black"/>
                  </a:solidFill>
                  <a:latin typeface="Calibri"/>
                </a:rPr>
                <a:t>Demo_YourName</a:t>
              </a:r>
              <a:r>
                <a:rPr lang="en-US" sz="1800" dirty="0" smtClean="0">
                  <a:solidFill>
                    <a:prstClr val="black"/>
                  </a:solidFill>
                  <a:latin typeface="Calibri"/>
                </a:rPr>
                <a:t> </a:t>
              </a:r>
            </a:p>
          </p:txBody>
        </p:sp>
        <p:cxnSp>
          <p:nvCxnSpPr>
            <p:cNvPr id="42" name="Straight Arrow Connector 41"/>
            <p:cNvCxnSpPr/>
            <p:nvPr/>
          </p:nvCxnSpPr>
          <p:spPr>
            <a:xfrm flipV="1">
              <a:off x="5234837" y="1219200"/>
              <a:ext cx="403963" cy="496815"/>
            </a:xfrm>
            <a:prstGeom prst="straightConnector1">
              <a:avLst/>
            </a:prstGeom>
            <a:ln w="57150" cmpd="sng">
              <a:solidFill>
                <a:schemeClr val="bg2">
                  <a:lumMod val="25000"/>
                </a:schemeClr>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21344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Task 2: Pause pipeline</a:t>
            </a:r>
            <a:endParaRPr lang="en-US" dirty="0"/>
          </a:p>
        </p:txBody>
      </p:sp>
      <p:sp>
        <p:nvSpPr>
          <p:cNvPr id="4" name="Slide Number Placeholder 3"/>
          <p:cNvSpPr>
            <a:spLocks noGrp="1"/>
          </p:cNvSpPr>
          <p:nvPr>
            <p:ph type="sldNum" sz="quarter" idx="12"/>
          </p:nvPr>
        </p:nvSpPr>
        <p:spPr/>
        <p:txBody>
          <a:bodyPr/>
          <a:lstStyle/>
          <a:p>
            <a:fld id="{0C51A5A3-E10C-4341-BA90-22F05299F932}" type="slidenum">
              <a:rPr lang="en-US" smtClean="0"/>
              <a:pPr/>
              <a:t>36</a:t>
            </a:fld>
            <a:endParaRPr lang="en-US"/>
          </a:p>
        </p:txBody>
      </p:sp>
      <p:sp>
        <p:nvSpPr>
          <p:cNvPr id="3" name="Date Placeholder 2"/>
          <p:cNvSpPr>
            <a:spLocks noGrp="1"/>
          </p:cNvSpPr>
          <p:nvPr>
            <p:ph type="dt" sz="half" idx="10"/>
          </p:nvPr>
        </p:nvSpPr>
        <p:spPr/>
        <p:txBody>
          <a:bodyPr/>
          <a:lstStyle/>
          <a:p>
            <a:r>
              <a:rPr lang="en-US" smtClean="0"/>
              <a:t>08/20/2015</a:t>
            </a:r>
            <a:endParaRPr lang="en-US"/>
          </a:p>
        </p:txBody>
      </p:sp>
      <p:sp>
        <p:nvSpPr>
          <p:cNvPr id="19" name="Can 18"/>
          <p:cNvSpPr/>
          <p:nvPr/>
        </p:nvSpPr>
        <p:spPr>
          <a:xfrm rot="5400000">
            <a:off x="1750788" y="2514600"/>
            <a:ext cx="1828800" cy="1828800"/>
          </a:xfrm>
          <a:prstGeom prst="can">
            <a:avLst/>
          </a:prstGeom>
        </p:spPr>
        <p:style>
          <a:lnRef idx="1">
            <a:schemeClr val="accent2"/>
          </a:lnRef>
          <a:fillRef idx="2">
            <a:schemeClr val="accent2"/>
          </a:fillRef>
          <a:effectRef idx="1">
            <a:schemeClr val="accent2"/>
          </a:effectRef>
          <a:fontRef idx="minor">
            <a:schemeClr val="dk1"/>
          </a:fontRef>
        </p:style>
        <p:txBody>
          <a:bodyPr vert="vert270" rtlCol="0" anchor="ctr"/>
          <a:lstStyle/>
          <a:p>
            <a:pPr algn="ctr" defTabSz="457200" fontAlgn="auto">
              <a:spcBef>
                <a:spcPts val="0"/>
              </a:spcBef>
              <a:spcAft>
                <a:spcPts val="0"/>
              </a:spcAft>
            </a:pPr>
            <a:r>
              <a:rPr lang="en-US" sz="1800" dirty="0" smtClean="0">
                <a:solidFill>
                  <a:prstClr val="black"/>
                </a:solidFill>
                <a:latin typeface="Calibri"/>
              </a:rPr>
              <a:t>Fast Annotator</a:t>
            </a:r>
            <a:endParaRPr lang="en-US" sz="1800" dirty="0">
              <a:solidFill>
                <a:prstClr val="black"/>
              </a:solidFill>
              <a:latin typeface="Calibri"/>
            </a:endParaRPr>
          </a:p>
        </p:txBody>
      </p:sp>
      <p:sp>
        <p:nvSpPr>
          <p:cNvPr id="36" name="Can 35"/>
          <p:cNvSpPr/>
          <p:nvPr/>
        </p:nvSpPr>
        <p:spPr>
          <a:xfrm rot="5400000">
            <a:off x="3459885" y="2514600"/>
            <a:ext cx="1371600" cy="1828800"/>
          </a:xfrm>
          <a:prstGeom prst="can">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fontAlgn="auto">
              <a:spcBef>
                <a:spcPts val="0"/>
              </a:spcBef>
              <a:spcAft>
                <a:spcPts val="0"/>
              </a:spcAft>
            </a:pPr>
            <a:r>
              <a:rPr lang="en-US" sz="1800" dirty="0" smtClean="0">
                <a:solidFill>
                  <a:prstClr val="black"/>
                </a:solidFill>
                <a:latin typeface="Calibri"/>
              </a:rPr>
              <a:t>Medium Annotator</a:t>
            </a:r>
            <a:endParaRPr lang="en-US" sz="1800" dirty="0">
              <a:solidFill>
                <a:prstClr val="black"/>
              </a:solidFill>
              <a:latin typeface="Calibri"/>
            </a:endParaRPr>
          </a:p>
        </p:txBody>
      </p:sp>
      <p:sp>
        <p:nvSpPr>
          <p:cNvPr id="37" name="Can 36"/>
          <p:cNvSpPr/>
          <p:nvPr/>
        </p:nvSpPr>
        <p:spPr>
          <a:xfrm rot="5400000">
            <a:off x="5297712" y="2514600"/>
            <a:ext cx="914400" cy="1828800"/>
          </a:xfrm>
          <a:prstGeom prst="can">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defTabSz="457200" fontAlgn="auto">
              <a:spcBef>
                <a:spcPts val="0"/>
              </a:spcBef>
              <a:spcAft>
                <a:spcPts val="0"/>
              </a:spcAft>
            </a:pPr>
            <a:r>
              <a:rPr lang="en-US" sz="1800" dirty="0" smtClean="0">
                <a:solidFill>
                  <a:prstClr val="black"/>
                </a:solidFill>
                <a:latin typeface="Calibri"/>
              </a:rPr>
              <a:t>Slow Annotator</a:t>
            </a:r>
            <a:endParaRPr lang="en-US" sz="1800" dirty="0">
              <a:solidFill>
                <a:prstClr val="black"/>
              </a:solidFill>
              <a:latin typeface="Calibri"/>
            </a:endParaRPr>
          </a:p>
        </p:txBody>
      </p:sp>
    </p:spTree>
    <p:extLst>
      <p:ext uri="{BB962C8B-B14F-4D97-AF65-F5344CB8AC3E}">
        <p14:creationId xmlns:p14="http://schemas.microsoft.com/office/powerpoint/2010/main" val="302672331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 of Processing</a:t>
            </a:r>
            <a:endParaRPr lang="en-US" dirty="0"/>
          </a:p>
        </p:txBody>
      </p:sp>
      <p:sp>
        <p:nvSpPr>
          <p:cNvPr id="13" name="Slide Number Placeholder 12"/>
          <p:cNvSpPr>
            <a:spLocks noGrp="1"/>
          </p:cNvSpPr>
          <p:nvPr>
            <p:ph type="sldNum" sz="quarter" idx="12"/>
          </p:nvPr>
        </p:nvSpPr>
        <p:spPr/>
        <p:txBody>
          <a:bodyPr/>
          <a:lstStyle/>
          <a:p>
            <a:fld id="{0C51A5A3-E10C-4341-BA90-22F05299F932}" type="slidenum">
              <a:rPr lang="en-US" smtClean="0"/>
              <a:pPr/>
              <a:t>37</a:t>
            </a:fld>
            <a:endParaRPr lang="en-US"/>
          </a:p>
        </p:txBody>
      </p:sp>
      <p:sp>
        <p:nvSpPr>
          <p:cNvPr id="11" name="Date Placeholder 10"/>
          <p:cNvSpPr>
            <a:spLocks noGrp="1"/>
          </p:cNvSpPr>
          <p:nvPr>
            <p:ph type="dt" sz="half" idx="10"/>
          </p:nvPr>
        </p:nvSpPr>
        <p:spPr/>
        <p:txBody>
          <a:bodyPr/>
          <a:lstStyle/>
          <a:p>
            <a:r>
              <a:rPr lang="en-US" smtClean="0"/>
              <a:t>08/20/2015</a:t>
            </a:r>
            <a:endParaRPr lang="en-US"/>
          </a:p>
        </p:txBody>
      </p:sp>
      <p:sp>
        <p:nvSpPr>
          <p:cNvPr id="12" name="TextBox 11"/>
          <p:cNvSpPr txBox="1"/>
          <p:nvPr/>
        </p:nvSpPr>
        <p:spPr>
          <a:xfrm>
            <a:off x="952500" y="1447800"/>
            <a:ext cx="7239000" cy="461665"/>
          </a:xfrm>
          <a:prstGeom prst="rect">
            <a:avLst/>
          </a:prstGeom>
          <a:noFill/>
        </p:spPr>
        <p:txBody>
          <a:bodyPr wrap="square" rtlCol="0">
            <a:spAutoFit/>
          </a:bodyPr>
          <a:lstStyle/>
          <a:p>
            <a:r>
              <a:rPr lang="en-US" dirty="0" smtClean="0"/>
              <a:t>Baseline speed: 1 document every ~2 seconds</a:t>
            </a:r>
          </a:p>
        </p:txBody>
      </p:sp>
      <p:sp>
        <p:nvSpPr>
          <p:cNvPr id="3" name="TextBox 2"/>
          <p:cNvSpPr txBox="1"/>
          <p:nvPr/>
        </p:nvSpPr>
        <p:spPr>
          <a:xfrm>
            <a:off x="2332445" y="5029200"/>
            <a:ext cx="4632999" cy="461665"/>
          </a:xfrm>
          <a:prstGeom prst="rect">
            <a:avLst/>
          </a:prstGeom>
          <a:noFill/>
        </p:spPr>
        <p:txBody>
          <a:bodyPr wrap="none" rtlCol="0">
            <a:spAutoFit/>
          </a:bodyPr>
          <a:lstStyle/>
          <a:p>
            <a:r>
              <a:rPr lang="en-US" dirty="0" smtClean="0"/>
              <a:t>Goal: 2 documents per 1 second</a:t>
            </a:r>
          </a:p>
        </p:txBody>
      </p:sp>
      <p:grpSp>
        <p:nvGrpSpPr>
          <p:cNvPr id="14" name="Group 13"/>
          <p:cNvGrpSpPr/>
          <p:nvPr/>
        </p:nvGrpSpPr>
        <p:grpSpPr>
          <a:xfrm>
            <a:off x="3124200" y="1981200"/>
            <a:ext cx="2362200" cy="1676400"/>
            <a:chOff x="3124200" y="1981200"/>
            <a:chExt cx="2362200" cy="1676400"/>
          </a:xfrm>
        </p:grpSpPr>
        <p:sp>
          <p:nvSpPr>
            <p:cNvPr id="15" name="Rounded Rectangle 14"/>
            <p:cNvSpPr/>
            <p:nvPr/>
          </p:nvSpPr>
          <p:spPr>
            <a:xfrm>
              <a:off x="3124200" y="1981200"/>
              <a:ext cx="2362200" cy="16764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6" name="Straight Arrow Connector 15"/>
            <p:cNvCxnSpPr/>
            <p:nvPr/>
          </p:nvCxnSpPr>
          <p:spPr>
            <a:xfrm flipV="1">
              <a:off x="3252376" y="3051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Direct Access Storage 16"/>
            <p:cNvSpPr/>
            <p:nvPr/>
          </p:nvSpPr>
          <p:spPr>
            <a:xfrm>
              <a:off x="3449665" y="2667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18" name="Direct Access Storage 17"/>
            <p:cNvSpPr/>
            <p:nvPr/>
          </p:nvSpPr>
          <p:spPr>
            <a:xfrm>
              <a:off x="3835995" y="2667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19" name="Direct Access Storage 18"/>
            <p:cNvSpPr/>
            <p:nvPr/>
          </p:nvSpPr>
          <p:spPr>
            <a:xfrm>
              <a:off x="4222325" y="2667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20" name="Straight Arrow Connector 19"/>
            <p:cNvCxnSpPr/>
            <p:nvPr/>
          </p:nvCxnSpPr>
          <p:spPr>
            <a:xfrm flipV="1">
              <a:off x="5029916" y="3051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733800" y="2057400"/>
              <a:ext cx="1210788" cy="461665"/>
            </a:xfrm>
            <a:prstGeom prst="rect">
              <a:avLst/>
            </a:prstGeom>
            <a:noFill/>
          </p:spPr>
          <p:txBody>
            <a:bodyPr wrap="none" rtlCol="0">
              <a:spAutoFit/>
            </a:bodyPr>
            <a:lstStyle/>
            <a:p>
              <a:r>
                <a:rPr lang="en-US" dirty="0" smtClean="0"/>
                <a:t>System</a:t>
              </a:r>
              <a:endParaRPr lang="en-US" dirty="0"/>
            </a:p>
          </p:txBody>
        </p:sp>
      </p:grpSp>
    </p:spTree>
    <p:extLst>
      <p:ext uri="{BB962C8B-B14F-4D97-AF65-F5344CB8AC3E}">
        <p14:creationId xmlns:p14="http://schemas.microsoft.com/office/powerpoint/2010/main" val="9935058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Task 2: Pause pipeline</a:t>
            </a:r>
            <a:endParaRPr lang="en-US" dirty="0"/>
          </a:p>
        </p:txBody>
      </p:sp>
      <p:sp>
        <p:nvSpPr>
          <p:cNvPr id="4" name="Slide Number Placeholder 3"/>
          <p:cNvSpPr>
            <a:spLocks noGrp="1"/>
          </p:cNvSpPr>
          <p:nvPr>
            <p:ph type="sldNum" sz="quarter" idx="12"/>
          </p:nvPr>
        </p:nvSpPr>
        <p:spPr/>
        <p:txBody>
          <a:bodyPr/>
          <a:lstStyle/>
          <a:p>
            <a:fld id="{0C51A5A3-E10C-4341-BA90-22F05299F932}" type="slidenum">
              <a:rPr lang="en-US" smtClean="0"/>
              <a:pPr/>
              <a:t>38</a:t>
            </a:fld>
            <a:endParaRPr lang="en-US"/>
          </a:p>
        </p:txBody>
      </p:sp>
      <p:sp>
        <p:nvSpPr>
          <p:cNvPr id="3" name="Date Placeholder 2"/>
          <p:cNvSpPr>
            <a:spLocks noGrp="1"/>
          </p:cNvSpPr>
          <p:nvPr>
            <p:ph type="dt" sz="half" idx="10"/>
          </p:nvPr>
        </p:nvSpPr>
        <p:spPr/>
        <p:txBody>
          <a:bodyPr/>
          <a:lstStyle/>
          <a:p>
            <a:r>
              <a:rPr lang="en-US" smtClean="0"/>
              <a:t>08/20/2015</a:t>
            </a:r>
            <a:endParaRPr lang="en-US"/>
          </a:p>
        </p:txBody>
      </p:sp>
      <p:sp>
        <p:nvSpPr>
          <p:cNvPr id="19" name="Can 18"/>
          <p:cNvSpPr/>
          <p:nvPr/>
        </p:nvSpPr>
        <p:spPr>
          <a:xfrm rot="5400000">
            <a:off x="1787076" y="1752600"/>
            <a:ext cx="1828800" cy="1828800"/>
          </a:xfrm>
          <a:prstGeom prst="can">
            <a:avLst/>
          </a:prstGeom>
        </p:spPr>
        <p:style>
          <a:lnRef idx="1">
            <a:schemeClr val="accent2"/>
          </a:lnRef>
          <a:fillRef idx="2">
            <a:schemeClr val="accent2"/>
          </a:fillRef>
          <a:effectRef idx="1">
            <a:schemeClr val="accent2"/>
          </a:effectRef>
          <a:fontRef idx="minor">
            <a:schemeClr val="dk1"/>
          </a:fontRef>
        </p:style>
        <p:txBody>
          <a:bodyPr vert="vert270" rtlCol="0" anchor="ctr"/>
          <a:lstStyle/>
          <a:p>
            <a:pPr algn="ctr" defTabSz="457200" fontAlgn="auto">
              <a:spcBef>
                <a:spcPts val="0"/>
              </a:spcBef>
              <a:spcAft>
                <a:spcPts val="0"/>
              </a:spcAft>
            </a:pPr>
            <a:r>
              <a:rPr lang="en-US" sz="1800" dirty="0" smtClean="0">
                <a:solidFill>
                  <a:prstClr val="black"/>
                </a:solidFill>
                <a:latin typeface="Calibri"/>
              </a:rPr>
              <a:t>Fast Annotator</a:t>
            </a:r>
            <a:endParaRPr lang="en-US" sz="1800" dirty="0">
              <a:solidFill>
                <a:prstClr val="black"/>
              </a:solidFill>
              <a:latin typeface="Calibri"/>
            </a:endParaRPr>
          </a:p>
        </p:txBody>
      </p:sp>
      <p:sp>
        <p:nvSpPr>
          <p:cNvPr id="36" name="Can 35"/>
          <p:cNvSpPr/>
          <p:nvPr/>
        </p:nvSpPr>
        <p:spPr>
          <a:xfrm rot="5400000">
            <a:off x="3496173" y="1752600"/>
            <a:ext cx="1371600" cy="1828800"/>
          </a:xfrm>
          <a:prstGeom prst="can">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fontAlgn="auto">
              <a:spcBef>
                <a:spcPts val="0"/>
              </a:spcBef>
              <a:spcAft>
                <a:spcPts val="0"/>
              </a:spcAft>
            </a:pPr>
            <a:r>
              <a:rPr lang="en-US" sz="1800" dirty="0" smtClean="0">
                <a:solidFill>
                  <a:prstClr val="black"/>
                </a:solidFill>
                <a:latin typeface="Calibri"/>
              </a:rPr>
              <a:t>Medium Annotator</a:t>
            </a:r>
            <a:endParaRPr lang="en-US" sz="1800" dirty="0">
              <a:solidFill>
                <a:prstClr val="black"/>
              </a:solidFill>
              <a:latin typeface="Calibri"/>
            </a:endParaRPr>
          </a:p>
        </p:txBody>
      </p:sp>
      <p:sp>
        <p:nvSpPr>
          <p:cNvPr id="37" name="Can 36"/>
          <p:cNvSpPr/>
          <p:nvPr/>
        </p:nvSpPr>
        <p:spPr>
          <a:xfrm rot="5400000">
            <a:off x="5334000" y="1752600"/>
            <a:ext cx="914400" cy="1828800"/>
          </a:xfrm>
          <a:prstGeom prst="can">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defTabSz="457200" fontAlgn="auto">
              <a:spcBef>
                <a:spcPts val="0"/>
              </a:spcBef>
              <a:spcAft>
                <a:spcPts val="0"/>
              </a:spcAft>
            </a:pPr>
            <a:r>
              <a:rPr lang="en-US" sz="1800" dirty="0" smtClean="0">
                <a:solidFill>
                  <a:prstClr val="black"/>
                </a:solidFill>
                <a:latin typeface="Calibri"/>
              </a:rPr>
              <a:t>Slow Annotator</a:t>
            </a:r>
            <a:endParaRPr lang="en-US" sz="1800" dirty="0">
              <a:solidFill>
                <a:prstClr val="black"/>
              </a:solidFill>
              <a:latin typeface="Calibri"/>
            </a:endParaRPr>
          </a:p>
        </p:txBody>
      </p:sp>
      <p:sp>
        <p:nvSpPr>
          <p:cNvPr id="38" name="Can 37"/>
          <p:cNvSpPr/>
          <p:nvPr/>
        </p:nvSpPr>
        <p:spPr>
          <a:xfrm rot="5400000">
            <a:off x="1787076" y="3810000"/>
            <a:ext cx="1828800" cy="1828800"/>
          </a:xfrm>
          <a:prstGeom prst="can">
            <a:avLst/>
          </a:prstGeom>
        </p:spPr>
        <p:style>
          <a:lnRef idx="1">
            <a:schemeClr val="accent2"/>
          </a:lnRef>
          <a:fillRef idx="2">
            <a:schemeClr val="accent2"/>
          </a:fillRef>
          <a:effectRef idx="1">
            <a:schemeClr val="accent2"/>
          </a:effectRef>
          <a:fontRef idx="minor">
            <a:schemeClr val="dk1"/>
          </a:fontRef>
        </p:style>
        <p:txBody>
          <a:bodyPr vert="vert270" rtlCol="0" anchor="ctr"/>
          <a:lstStyle/>
          <a:p>
            <a:pPr algn="ctr" defTabSz="457200" fontAlgn="auto">
              <a:spcBef>
                <a:spcPts val="0"/>
              </a:spcBef>
              <a:spcAft>
                <a:spcPts val="0"/>
              </a:spcAft>
            </a:pPr>
            <a:r>
              <a:rPr lang="en-US" sz="1800" dirty="0" smtClean="0">
                <a:solidFill>
                  <a:prstClr val="black"/>
                </a:solidFill>
                <a:latin typeface="Calibri"/>
              </a:rPr>
              <a:t>Fast Annotator</a:t>
            </a:r>
            <a:endParaRPr lang="en-US" sz="1800" dirty="0">
              <a:solidFill>
                <a:prstClr val="black"/>
              </a:solidFill>
              <a:latin typeface="Calibri"/>
            </a:endParaRPr>
          </a:p>
        </p:txBody>
      </p:sp>
      <p:sp>
        <p:nvSpPr>
          <p:cNvPr id="39" name="Can 38"/>
          <p:cNvSpPr/>
          <p:nvPr/>
        </p:nvSpPr>
        <p:spPr>
          <a:xfrm rot="5400000">
            <a:off x="3496173" y="3810000"/>
            <a:ext cx="1371600" cy="1828800"/>
          </a:xfrm>
          <a:prstGeom prst="can">
            <a:avLst/>
          </a:prstGeom>
        </p:spPr>
        <p:style>
          <a:lnRef idx="1">
            <a:schemeClr val="accent4"/>
          </a:lnRef>
          <a:fillRef idx="2">
            <a:schemeClr val="accent4"/>
          </a:fillRef>
          <a:effectRef idx="1">
            <a:schemeClr val="accent4"/>
          </a:effectRef>
          <a:fontRef idx="minor">
            <a:schemeClr val="dk1"/>
          </a:fontRef>
        </p:style>
        <p:txBody>
          <a:bodyPr vert="vert270" rtlCol="0" anchor="ctr"/>
          <a:lstStyle/>
          <a:p>
            <a:pPr algn="ctr" defTabSz="457200" fontAlgn="auto">
              <a:spcBef>
                <a:spcPts val="0"/>
              </a:spcBef>
              <a:spcAft>
                <a:spcPts val="0"/>
              </a:spcAft>
            </a:pPr>
            <a:r>
              <a:rPr lang="en-US" sz="1800" dirty="0" smtClean="0">
                <a:solidFill>
                  <a:prstClr val="black"/>
                </a:solidFill>
                <a:latin typeface="Calibri"/>
              </a:rPr>
              <a:t>Medium Annotator</a:t>
            </a:r>
            <a:endParaRPr lang="en-US" sz="1800" dirty="0">
              <a:solidFill>
                <a:prstClr val="black"/>
              </a:solidFill>
              <a:latin typeface="Calibri"/>
            </a:endParaRPr>
          </a:p>
        </p:txBody>
      </p:sp>
      <p:sp>
        <p:nvSpPr>
          <p:cNvPr id="40" name="Can 39"/>
          <p:cNvSpPr/>
          <p:nvPr/>
        </p:nvSpPr>
        <p:spPr>
          <a:xfrm rot="5400000">
            <a:off x="5334000" y="3810000"/>
            <a:ext cx="914400" cy="1828800"/>
          </a:xfrm>
          <a:prstGeom prst="can">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defTabSz="457200" fontAlgn="auto">
              <a:spcBef>
                <a:spcPts val="0"/>
              </a:spcBef>
              <a:spcAft>
                <a:spcPts val="0"/>
              </a:spcAft>
            </a:pPr>
            <a:r>
              <a:rPr lang="en-US" sz="1800" dirty="0" smtClean="0">
                <a:solidFill>
                  <a:prstClr val="black"/>
                </a:solidFill>
                <a:latin typeface="Calibri"/>
              </a:rPr>
              <a:t>Slow Annotator</a:t>
            </a:r>
            <a:endParaRPr lang="en-US" sz="1800" dirty="0">
              <a:solidFill>
                <a:prstClr val="black"/>
              </a:solidFill>
              <a:latin typeface="Calibri"/>
            </a:endParaRPr>
          </a:p>
        </p:txBody>
      </p:sp>
    </p:spTree>
    <p:extLst>
      <p:ext uri="{BB962C8B-B14F-4D97-AF65-F5344CB8AC3E}">
        <p14:creationId xmlns:p14="http://schemas.microsoft.com/office/powerpoint/2010/main" val="108618061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3124200" y="1371600"/>
            <a:ext cx="2362200" cy="45720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Synchronous Scaling</a:t>
            </a:r>
            <a:endParaRPr lang="en-US" dirty="0"/>
          </a:p>
        </p:txBody>
      </p:sp>
      <p:sp>
        <p:nvSpPr>
          <p:cNvPr id="21" name="Slide Number Placeholder 20"/>
          <p:cNvSpPr>
            <a:spLocks noGrp="1"/>
          </p:cNvSpPr>
          <p:nvPr>
            <p:ph type="sldNum" sz="quarter" idx="12"/>
          </p:nvPr>
        </p:nvSpPr>
        <p:spPr/>
        <p:txBody>
          <a:bodyPr/>
          <a:lstStyle/>
          <a:p>
            <a:fld id="{0C51A5A3-E10C-4341-BA90-22F05299F932}" type="slidenum">
              <a:rPr lang="en-US" smtClean="0"/>
              <a:pPr/>
              <a:t>39</a:t>
            </a:fld>
            <a:endParaRPr lang="en-US"/>
          </a:p>
        </p:txBody>
      </p:sp>
      <p:sp>
        <p:nvSpPr>
          <p:cNvPr id="20" name="Date Placeholder 19"/>
          <p:cNvSpPr>
            <a:spLocks noGrp="1"/>
          </p:cNvSpPr>
          <p:nvPr>
            <p:ph type="dt" sz="half" idx="10"/>
          </p:nvPr>
        </p:nvSpPr>
        <p:spPr/>
        <p:txBody>
          <a:bodyPr/>
          <a:lstStyle/>
          <a:p>
            <a:r>
              <a:rPr lang="en-US" smtClean="0"/>
              <a:t>08/20/2015</a:t>
            </a:r>
            <a:endParaRPr lang="en-US"/>
          </a:p>
        </p:txBody>
      </p:sp>
      <p:grpSp>
        <p:nvGrpSpPr>
          <p:cNvPr id="10" name="Group 9"/>
          <p:cNvGrpSpPr/>
          <p:nvPr/>
        </p:nvGrpSpPr>
        <p:grpSpPr>
          <a:xfrm>
            <a:off x="3273572" y="2866630"/>
            <a:ext cx="2081624" cy="772709"/>
            <a:chOff x="3139520" y="1905000"/>
            <a:chExt cx="2081624" cy="772709"/>
          </a:xfrm>
        </p:grpSpPr>
        <p:cxnSp>
          <p:nvCxnSpPr>
            <p:cNvPr id="8" name="Straight Arrow Connector 7"/>
            <p:cNvCxnSpPr/>
            <p:nvPr/>
          </p:nvCxnSpPr>
          <p:spPr>
            <a:xfrm flipV="1">
              <a:off x="3139520" y="2289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Direct Access Storage 3"/>
            <p:cNvSpPr/>
            <p:nvPr/>
          </p:nvSpPr>
          <p:spPr>
            <a:xfrm>
              <a:off x="333680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5" name="Direct Access Storage 4"/>
            <p:cNvSpPr/>
            <p:nvPr/>
          </p:nvSpPr>
          <p:spPr>
            <a:xfrm>
              <a:off x="372313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6" name="Direct Access Storage 5"/>
            <p:cNvSpPr/>
            <p:nvPr/>
          </p:nvSpPr>
          <p:spPr>
            <a:xfrm>
              <a:off x="410946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9" name="Straight Arrow Connector 8"/>
            <p:cNvCxnSpPr/>
            <p:nvPr/>
          </p:nvCxnSpPr>
          <p:spPr>
            <a:xfrm flipV="1">
              <a:off x="4917060" y="2289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5657510" y="2667000"/>
            <a:ext cx="2032377" cy="1938992"/>
          </a:xfrm>
          <a:prstGeom prst="rect">
            <a:avLst/>
          </a:prstGeom>
          <a:noFill/>
        </p:spPr>
        <p:txBody>
          <a:bodyPr wrap="none" rtlCol="0">
            <a:spAutoFit/>
          </a:bodyPr>
          <a:lstStyle/>
          <a:p>
            <a:pPr algn="ctr"/>
            <a:r>
              <a:rPr lang="en-US" dirty="0" smtClean="0"/>
              <a:t> 4 documents</a:t>
            </a:r>
          </a:p>
          <a:p>
            <a:pPr algn="ctr"/>
            <a:r>
              <a:rPr lang="en-US" dirty="0" smtClean="0"/>
              <a:t>In 2 seconds</a:t>
            </a:r>
          </a:p>
          <a:p>
            <a:pPr algn="ctr"/>
            <a:endParaRPr lang="en-US" dirty="0" smtClean="0"/>
          </a:p>
          <a:p>
            <a:pPr algn="ctr"/>
            <a:r>
              <a:rPr lang="en-US" dirty="0"/>
              <a:t>2</a:t>
            </a:r>
            <a:r>
              <a:rPr lang="en-US" dirty="0" smtClean="0"/>
              <a:t> documents</a:t>
            </a:r>
          </a:p>
          <a:p>
            <a:pPr algn="ctr"/>
            <a:r>
              <a:rPr lang="en-US" dirty="0" smtClean="0"/>
              <a:t>per second</a:t>
            </a:r>
            <a:endParaRPr lang="en-US" dirty="0"/>
          </a:p>
        </p:txBody>
      </p:sp>
      <p:sp>
        <p:nvSpPr>
          <p:cNvPr id="12" name="TextBox 11"/>
          <p:cNvSpPr txBox="1"/>
          <p:nvPr/>
        </p:nvSpPr>
        <p:spPr>
          <a:xfrm>
            <a:off x="609600" y="1676400"/>
            <a:ext cx="2425814" cy="830997"/>
          </a:xfrm>
          <a:prstGeom prst="rect">
            <a:avLst/>
          </a:prstGeom>
          <a:noFill/>
        </p:spPr>
        <p:txBody>
          <a:bodyPr wrap="none" rtlCol="0">
            <a:spAutoFit/>
          </a:bodyPr>
          <a:lstStyle/>
          <a:p>
            <a:r>
              <a:rPr lang="en-US" dirty="0" smtClean="0"/>
              <a:t>1 document </a:t>
            </a:r>
          </a:p>
          <a:p>
            <a:r>
              <a:rPr lang="en-US" dirty="0" smtClean="0"/>
              <a:t>every 2 seconds</a:t>
            </a:r>
          </a:p>
        </p:txBody>
      </p:sp>
      <p:grpSp>
        <p:nvGrpSpPr>
          <p:cNvPr id="13" name="Group 12"/>
          <p:cNvGrpSpPr/>
          <p:nvPr/>
        </p:nvGrpSpPr>
        <p:grpSpPr>
          <a:xfrm>
            <a:off x="3273572" y="4942291"/>
            <a:ext cx="2081624" cy="772709"/>
            <a:chOff x="3139520" y="1905000"/>
            <a:chExt cx="2081624" cy="772709"/>
          </a:xfrm>
        </p:grpSpPr>
        <p:cxnSp>
          <p:nvCxnSpPr>
            <p:cNvPr id="14" name="Straight Arrow Connector 13"/>
            <p:cNvCxnSpPr/>
            <p:nvPr/>
          </p:nvCxnSpPr>
          <p:spPr>
            <a:xfrm flipV="1">
              <a:off x="3139520" y="2289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Direct Access Storage 14"/>
            <p:cNvSpPr/>
            <p:nvPr/>
          </p:nvSpPr>
          <p:spPr>
            <a:xfrm>
              <a:off x="333680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16" name="Direct Access Storage 15"/>
            <p:cNvSpPr/>
            <p:nvPr/>
          </p:nvSpPr>
          <p:spPr>
            <a:xfrm>
              <a:off x="372313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17" name="Direct Access Storage 16"/>
            <p:cNvSpPr/>
            <p:nvPr/>
          </p:nvSpPr>
          <p:spPr>
            <a:xfrm>
              <a:off x="410946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19" name="Straight Arrow Connector 18"/>
            <p:cNvCxnSpPr/>
            <p:nvPr/>
          </p:nvCxnSpPr>
          <p:spPr>
            <a:xfrm flipV="1">
              <a:off x="4917060" y="2289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a:off x="5638800" y="3657600"/>
            <a:ext cx="2286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657600" y="1295400"/>
            <a:ext cx="1210788" cy="461665"/>
          </a:xfrm>
          <a:prstGeom prst="rect">
            <a:avLst/>
          </a:prstGeom>
          <a:noFill/>
        </p:spPr>
        <p:txBody>
          <a:bodyPr wrap="none" rtlCol="0">
            <a:spAutoFit/>
          </a:bodyPr>
          <a:lstStyle/>
          <a:p>
            <a:r>
              <a:rPr lang="en-US" dirty="0" smtClean="0"/>
              <a:t>System</a:t>
            </a:r>
            <a:endParaRPr lang="en-US" dirty="0"/>
          </a:p>
        </p:txBody>
      </p:sp>
      <p:cxnSp>
        <p:nvCxnSpPr>
          <p:cNvPr id="30" name="Straight Arrow Connector 29"/>
          <p:cNvCxnSpPr>
            <a:stCxn id="39" idx="3"/>
            <a:endCxn id="28" idx="1"/>
          </p:cNvCxnSpPr>
          <p:nvPr/>
        </p:nvCxnSpPr>
        <p:spPr>
          <a:xfrm>
            <a:off x="2590800" y="36576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3273572" y="1828800"/>
            <a:ext cx="2081624" cy="772709"/>
            <a:chOff x="3139520" y="1905000"/>
            <a:chExt cx="2081624" cy="772709"/>
          </a:xfrm>
        </p:grpSpPr>
        <p:cxnSp>
          <p:nvCxnSpPr>
            <p:cNvPr id="33" name="Straight Arrow Connector 32"/>
            <p:cNvCxnSpPr/>
            <p:nvPr/>
          </p:nvCxnSpPr>
          <p:spPr>
            <a:xfrm flipV="1">
              <a:off x="3139520" y="2289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Direct Access Storage 33"/>
            <p:cNvSpPr/>
            <p:nvPr/>
          </p:nvSpPr>
          <p:spPr>
            <a:xfrm>
              <a:off x="333680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35" name="Direct Access Storage 34"/>
            <p:cNvSpPr/>
            <p:nvPr/>
          </p:nvSpPr>
          <p:spPr>
            <a:xfrm>
              <a:off x="372313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36" name="Direct Access Storage 35"/>
            <p:cNvSpPr/>
            <p:nvPr/>
          </p:nvSpPr>
          <p:spPr>
            <a:xfrm>
              <a:off x="410946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38" name="Straight Arrow Connector 37"/>
            <p:cNvCxnSpPr/>
            <p:nvPr/>
          </p:nvCxnSpPr>
          <p:spPr>
            <a:xfrm flipV="1">
              <a:off x="4917060" y="2289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3" name="Multidocument 2"/>
          <p:cNvSpPr/>
          <p:nvPr/>
        </p:nvSpPr>
        <p:spPr>
          <a:xfrm>
            <a:off x="609600" y="2971800"/>
            <a:ext cx="1219200" cy="1447800"/>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Rounded Rectangle 38"/>
          <p:cNvSpPr/>
          <p:nvPr/>
        </p:nvSpPr>
        <p:spPr>
          <a:xfrm>
            <a:off x="1981200" y="2819400"/>
            <a:ext cx="609600" cy="16764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smtClean="0">
                <a:solidFill>
                  <a:schemeClr val="tx1"/>
                </a:solidFill>
              </a:rPr>
              <a:t>Control</a:t>
            </a:r>
            <a:endParaRPr lang="en-US" dirty="0">
              <a:solidFill>
                <a:schemeClr val="tx1"/>
              </a:solidFill>
            </a:endParaRPr>
          </a:p>
        </p:txBody>
      </p:sp>
      <p:grpSp>
        <p:nvGrpSpPr>
          <p:cNvPr id="40" name="Group 39"/>
          <p:cNvGrpSpPr/>
          <p:nvPr/>
        </p:nvGrpSpPr>
        <p:grpSpPr>
          <a:xfrm>
            <a:off x="3273572" y="3904460"/>
            <a:ext cx="2081624" cy="772709"/>
            <a:chOff x="3139520" y="1905000"/>
            <a:chExt cx="2081624" cy="772709"/>
          </a:xfrm>
        </p:grpSpPr>
        <p:cxnSp>
          <p:nvCxnSpPr>
            <p:cNvPr id="41" name="Straight Arrow Connector 40"/>
            <p:cNvCxnSpPr/>
            <p:nvPr/>
          </p:nvCxnSpPr>
          <p:spPr>
            <a:xfrm flipV="1">
              <a:off x="3139520" y="2289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Direct Access Storage 41"/>
            <p:cNvSpPr/>
            <p:nvPr/>
          </p:nvSpPr>
          <p:spPr>
            <a:xfrm>
              <a:off x="333680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43" name="Direct Access Storage 42"/>
            <p:cNvSpPr/>
            <p:nvPr/>
          </p:nvSpPr>
          <p:spPr>
            <a:xfrm>
              <a:off x="372313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44" name="Direct Access Storage 43"/>
            <p:cNvSpPr/>
            <p:nvPr/>
          </p:nvSpPr>
          <p:spPr>
            <a:xfrm>
              <a:off x="4109469" y="1905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46" name="Straight Arrow Connector 45"/>
            <p:cNvCxnSpPr/>
            <p:nvPr/>
          </p:nvCxnSpPr>
          <p:spPr>
            <a:xfrm flipV="1">
              <a:off x="4917060" y="2289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120627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Hands-on Portion</a:t>
            </a:r>
            <a:endParaRPr lang="en-US" dirty="0"/>
          </a:p>
        </p:txBody>
      </p:sp>
      <p:sp>
        <p:nvSpPr>
          <p:cNvPr id="3" name="Content Placeholder 2"/>
          <p:cNvSpPr>
            <a:spLocks noGrp="1"/>
          </p:cNvSpPr>
          <p:nvPr>
            <p:ph idx="1"/>
          </p:nvPr>
        </p:nvSpPr>
        <p:spPr/>
        <p:txBody>
          <a:bodyPr/>
          <a:lstStyle/>
          <a:p>
            <a:r>
              <a:rPr lang="en-US" smtClean="0"/>
              <a:t>VirtualBox</a:t>
            </a:r>
          </a:p>
          <a:p>
            <a:endParaRPr lang="en-US" smtClean="0"/>
          </a:p>
          <a:p>
            <a:r>
              <a:rPr lang="en-US" smtClean="0"/>
              <a:t>Tutorial VM</a:t>
            </a:r>
          </a:p>
          <a:p>
            <a:endParaRPr lang="en-US" smtClean="0"/>
          </a:p>
          <a:p>
            <a:r>
              <a:rPr lang="en-US" smtClean="0"/>
              <a:t>Connect to tutorial router</a:t>
            </a:r>
          </a:p>
          <a:p>
            <a:endParaRPr lang="en-US" smtClean="0"/>
          </a:p>
          <a:p>
            <a:r>
              <a:rPr lang="en-US" smtClean="0"/>
              <a:t>You can be hands-off</a:t>
            </a:r>
            <a:br>
              <a:rPr lang="en-US" smtClean="0"/>
            </a:br>
            <a:r>
              <a:rPr lang="en-US" smtClean="0"/>
              <a:t>(but it won’t be as much fun)</a:t>
            </a:r>
            <a:endParaRPr lang="en-US" dirty="0"/>
          </a:p>
        </p:txBody>
      </p:sp>
      <p:sp>
        <p:nvSpPr>
          <p:cNvPr id="5" name="Slide Number Placeholder 4"/>
          <p:cNvSpPr>
            <a:spLocks noGrp="1"/>
          </p:cNvSpPr>
          <p:nvPr>
            <p:ph type="sldNum" sz="quarter" idx="12"/>
          </p:nvPr>
        </p:nvSpPr>
        <p:spPr/>
        <p:txBody>
          <a:bodyPr/>
          <a:lstStyle/>
          <a:p>
            <a:fld id="{0C51A5A3-E10C-4341-BA90-22F05299F932}" type="slidenum">
              <a:rPr lang="en-US" smtClean="0"/>
              <a:pPr/>
              <a:t>4</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39655463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14" name="Slide Number Placeholder 13"/>
          <p:cNvSpPr>
            <a:spLocks noGrp="1"/>
          </p:cNvSpPr>
          <p:nvPr>
            <p:ph type="sldNum" sz="quarter" idx="12"/>
          </p:nvPr>
        </p:nvSpPr>
        <p:spPr/>
        <p:txBody>
          <a:bodyPr/>
          <a:lstStyle/>
          <a:p>
            <a:fld id="{0C51A5A3-E10C-4341-BA90-22F05299F932}" type="slidenum">
              <a:rPr lang="en-US" smtClean="0"/>
              <a:pPr/>
              <a:t>40</a:t>
            </a:fld>
            <a:endParaRPr lang="en-US"/>
          </a:p>
        </p:txBody>
      </p:sp>
      <p:sp>
        <p:nvSpPr>
          <p:cNvPr id="13" name="Date Placeholder 12"/>
          <p:cNvSpPr>
            <a:spLocks noGrp="1"/>
          </p:cNvSpPr>
          <p:nvPr>
            <p:ph type="dt" sz="half" idx="10"/>
          </p:nvPr>
        </p:nvSpPr>
        <p:spPr/>
        <p:txBody>
          <a:bodyPr/>
          <a:lstStyle/>
          <a:p>
            <a:r>
              <a:rPr lang="en-US" smtClean="0"/>
              <a:t>08/20/2015</a:t>
            </a:r>
            <a:endParaRPr lang="en-US"/>
          </a:p>
        </p:txBody>
      </p:sp>
      <p:sp>
        <p:nvSpPr>
          <p:cNvPr id="12" name="TextBox 11"/>
          <p:cNvSpPr txBox="1"/>
          <p:nvPr/>
        </p:nvSpPr>
        <p:spPr>
          <a:xfrm>
            <a:off x="952500" y="1447800"/>
            <a:ext cx="7239000" cy="461665"/>
          </a:xfrm>
          <a:prstGeom prst="rect">
            <a:avLst/>
          </a:prstGeom>
          <a:noFill/>
        </p:spPr>
        <p:txBody>
          <a:bodyPr wrap="square" rtlCol="0">
            <a:spAutoFit/>
          </a:bodyPr>
          <a:lstStyle/>
          <a:p>
            <a:r>
              <a:rPr lang="en-US" dirty="0" smtClean="0"/>
              <a:t>Baseline speed: 1 document every 2 seconds</a:t>
            </a:r>
          </a:p>
        </p:txBody>
      </p:sp>
      <p:grpSp>
        <p:nvGrpSpPr>
          <p:cNvPr id="11" name="Group 10"/>
          <p:cNvGrpSpPr/>
          <p:nvPr/>
        </p:nvGrpSpPr>
        <p:grpSpPr>
          <a:xfrm>
            <a:off x="3124200" y="1981200"/>
            <a:ext cx="2362200" cy="1676400"/>
            <a:chOff x="3124200" y="1981200"/>
            <a:chExt cx="2362200" cy="1676400"/>
          </a:xfrm>
        </p:grpSpPr>
        <p:sp>
          <p:nvSpPr>
            <p:cNvPr id="28" name="Rounded Rectangle 27"/>
            <p:cNvSpPr/>
            <p:nvPr/>
          </p:nvSpPr>
          <p:spPr>
            <a:xfrm>
              <a:off x="3124200" y="1981200"/>
              <a:ext cx="2362200" cy="16764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8" name="Straight Arrow Connector 7"/>
            <p:cNvCxnSpPr/>
            <p:nvPr/>
          </p:nvCxnSpPr>
          <p:spPr>
            <a:xfrm flipV="1">
              <a:off x="3252376" y="3051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Direct Access Storage 3"/>
            <p:cNvSpPr/>
            <p:nvPr/>
          </p:nvSpPr>
          <p:spPr>
            <a:xfrm>
              <a:off x="3449665" y="2667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5" name="Direct Access Storage 4"/>
            <p:cNvSpPr/>
            <p:nvPr/>
          </p:nvSpPr>
          <p:spPr>
            <a:xfrm>
              <a:off x="3835995" y="2667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6" name="Direct Access Storage 5"/>
            <p:cNvSpPr/>
            <p:nvPr/>
          </p:nvSpPr>
          <p:spPr>
            <a:xfrm>
              <a:off x="4222325" y="26670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9" name="Straight Arrow Connector 8"/>
            <p:cNvCxnSpPr/>
            <p:nvPr/>
          </p:nvCxnSpPr>
          <p:spPr>
            <a:xfrm flipV="1">
              <a:off x="5029916" y="3051650"/>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733800" y="2057400"/>
              <a:ext cx="1210788" cy="461665"/>
            </a:xfrm>
            <a:prstGeom prst="rect">
              <a:avLst/>
            </a:prstGeom>
            <a:noFill/>
          </p:spPr>
          <p:txBody>
            <a:bodyPr wrap="none" rtlCol="0">
              <a:spAutoFit/>
            </a:bodyPr>
            <a:lstStyle/>
            <a:p>
              <a:r>
                <a:rPr lang="en-US" dirty="0" smtClean="0"/>
                <a:t>System</a:t>
              </a:r>
              <a:endParaRPr lang="en-US" dirty="0"/>
            </a:p>
          </p:txBody>
        </p:sp>
      </p:grpSp>
      <p:sp>
        <p:nvSpPr>
          <p:cNvPr id="3" name="TextBox 2"/>
          <p:cNvSpPr txBox="1"/>
          <p:nvPr/>
        </p:nvSpPr>
        <p:spPr>
          <a:xfrm>
            <a:off x="2332445" y="5029200"/>
            <a:ext cx="4650281" cy="461665"/>
          </a:xfrm>
          <a:prstGeom prst="rect">
            <a:avLst/>
          </a:prstGeom>
          <a:noFill/>
        </p:spPr>
        <p:txBody>
          <a:bodyPr wrap="none" rtlCol="0">
            <a:spAutoFit/>
          </a:bodyPr>
          <a:lstStyle/>
          <a:p>
            <a:r>
              <a:rPr lang="en-US" dirty="0" smtClean="0"/>
              <a:t>Goal: 2 documents per 1 second</a:t>
            </a:r>
            <a:endParaRPr lang="en-US" dirty="0"/>
          </a:p>
        </p:txBody>
      </p:sp>
    </p:spTree>
    <p:extLst>
      <p:ext uri="{BB962C8B-B14F-4D97-AF65-F5344CB8AC3E}">
        <p14:creationId xmlns:p14="http://schemas.microsoft.com/office/powerpoint/2010/main" val="79845220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14" name="Slide Number Placeholder 13"/>
          <p:cNvSpPr>
            <a:spLocks noGrp="1"/>
          </p:cNvSpPr>
          <p:nvPr>
            <p:ph type="sldNum" sz="quarter" idx="12"/>
          </p:nvPr>
        </p:nvSpPr>
        <p:spPr/>
        <p:txBody>
          <a:bodyPr/>
          <a:lstStyle/>
          <a:p>
            <a:fld id="{0C51A5A3-E10C-4341-BA90-22F05299F932}" type="slidenum">
              <a:rPr lang="en-US" smtClean="0"/>
              <a:pPr/>
              <a:t>41</a:t>
            </a:fld>
            <a:endParaRPr lang="en-US"/>
          </a:p>
        </p:txBody>
      </p:sp>
      <p:sp>
        <p:nvSpPr>
          <p:cNvPr id="10" name="Date Placeholder 9"/>
          <p:cNvSpPr>
            <a:spLocks noGrp="1"/>
          </p:cNvSpPr>
          <p:nvPr>
            <p:ph type="dt" sz="half" idx="10"/>
          </p:nvPr>
        </p:nvSpPr>
        <p:spPr/>
        <p:txBody>
          <a:bodyPr/>
          <a:lstStyle/>
          <a:p>
            <a:r>
              <a:rPr lang="en-US" smtClean="0"/>
              <a:t>08/20/2015</a:t>
            </a:r>
            <a:endParaRPr lang="en-US"/>
          </a:p>
        </p:txBody>
      </p:sp>
      <p:sp>
        <p:nvSpPr>
          <p:cNvPr id="12" name="TextBox 11"/>
          <p:cNvSpPr txBox="1"/>
          <p:nvPr/>
        </p:nvSpPr>
        <p:spPr>
          <a:xfrm>
            <a:off x="952500" y="1447800"/>
            <a:ext cx="7239000" cy="461665"/>
          </a:xfrm>
          <a:prstGeom prst="rect">
            <a:avLst/>
          </a:prstGeom>
          <a:noFill/>
        </p:spPr>
        <p:txBody>
          <a:bodyPr wrap="square" rtlCol="0">
            <a:spAutoFit/>
          </a:bodyPr>
          <a:lstStyle/>
          <a:p>
            <a:r>
              <a:rPr lang="en-US" dirty="0" smtClean="0"/>
              <a:t>Baseline speed: 1 document every 2 seconds</a:t>
            </a:r>
          </a:p>
        </p:txBody>
      </p:sp>
      <p:sp>
        <p:nvSpPr>
          <p:cNvPr id="3" name="TextBox 2"/>
          <p:cNvSpPr txBox="1"/>
          <p:nvPr/>
        </p:nvSpPr>
        <p:spPr>
          <a:xfrm>
            <a:off x="2895600" y="5177135"/>
            <a:ext cx="3298499" cy="461665"/>
          </a:xfrm>
          <a:prstGeom prst="rect">
            <a:avLst/>
          </a:prstGeom>
          <a:noFill/>
        </p:spPr>
        <p:txBody>
          <a:bodyPr wrap="none" rtlCol="0">
            <a:spAutoFit/>
          </a:bodyPr>
          <a:lstStyle/>
          <a:p>
            <a:r>
              <a:rPr lang="en-US" dirty="0" smtClean="0"/>
              <a:t>Bottleneck in module 3</a:t>
            </a:r>
            <a:endParaRPr lang="en-US" dirty="0"/>
          </a:p>
        </p:txBody>
      </p:sp>
      <p:grpSp>
        <p:nvGrpSpPr>
          <p:cNvPr id="13" name="Group 12"/>
          <p:cNvGrpSpPr/>
          <p:nvPr/>
        </p:nvGrpSpPr>
        <p:grpSpPr>
          <a:xfrm>
            <a:off x="2286000" y="1981200"/>
            <a:ext cx="4419600" cy="3048000"/>
            <a:chOff x="2286000" y="1981200"/>
            <a:chExt cx="4419600" cy="3048000"/>
          </a:xfrm>
        </p:grpSpPr>
        <p:sp>
          <p:nvSpPr>
            <p:cNvPr id="28" name="Rounded Rectangle 27"/>
            <p:cNvSpPr/>
            <p:nvPr/>
          </p:nvSpPr>
          <p:spPr>
            <a:xfrm>
              <a:off x="2286000" y="1981200"/>
              <a:ext cx="4419600" cy="30480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8" name="Straight Arrow Connector 7"/>
            <p:cNvCxnSpPr/>
            <p:nvPr/>
          </p:nvCxnSpPr>
          <p:spPr>
            <a:xfrm flipV="1">
              <a:off x="2438400" y="3650541"/>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Direct Access Storage 3"/>
            <p:cNvSpPr/>
            <p:nvPr/>
          </p:nvSpPr>
          <p:spPr>
            <a:xfrm>
              <a:off x="2635689" y="32658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5" name="Direct Access Storage 4"/>
            <p:cNvSpPr/>
            <p:nvPr/>
          </p:nvSpPr>
          <p:spPr>
            <a:xfrm>
              <a:off x="3699745" y="32658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6" name="Direct Access Storage 5"/>
            <p:cNvSpPr/>
            <p:nvPr/>
          </p:nvSpPr>
          <p:spPr>
            <a:xfrm>
              <a:off x="4763801" y="32658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9" name="Straight Arrow Connector 8"/>
            <p:cNvCxnSpPr/>
            <p:nvPr/>
          </p:nvCxnSpPr>
          <p:spPr>
            <a:xfrm flipV="1">
              <a:off x="6249116" y="3650541"/>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733800" y="2057400"/>
              <a:ext cx="1210788" cy="461665"/>
            </a:xfrm>
            <a:prstGeom prst="rect">
              <a:avLst/>
            </a:prstGeom>
            <a:noFill/>
          </p:spPr>
          <p:txBody>
            <a:bodyPr wrap="none" rtlCol="0">
              <a:spAutoFit/>
            </a:bodyPr>
            <a:lstStyle/>
            <a:p>
              <a:r>
                <a:rPr lang="en-US" dirty="0" smtClean="0"/>
                <a:t>System</a:t>
              </a:r>
              <a:endParaRPr lang="en-US" dirty="0"/>
            </a:p>
          </p:txBody>
        </p:sp>
        <p:sp>
          <p:nvSpPr>
            <p:cNvPr id="11" name="Line Callout 1 10"/>
            <p:cNvSpPr/>
            <p:nvPr/>
          </p:nvSpPr>
          <p:spPr>
            <a:xfrm>
              <a:off x="5334000" y="2362200"/>
              <a:ext cx="838200" cy="685800"/>
            </a:xfrm>
            <a:prstGeom prst="borderCallout1">
              <a:avLst>
                <a:gd name="adj1" fmla="val 66181"/>
                <a:gd name="adj2" fmla="val -1914"/>
                <a:gd name="adj3" fmla="val 139604"/>
                <a:gd name="adj4" fmla="val -26566"/>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sz="2000" b="1" dirty="0">
                  <a:latin typeface="Arial"/>
                  <a:cs typeface="Arial"/>
                </a:rPr>
                <a:t>1</a:t>
              </a:r>
              <a:r>
                <a:rPr lang="en-US" sz="2000" b="1" dirty="0" smtClean="0">
                  <a:latin typeface="Arial"/>
                  <a:cs typeface="Arial"/>
                </a:rPr>
                <a:t> sec</a:t>
              </a:r>
              <a:endParaRPr lang="en-US" sz="2000" b="1" dirty="0">
                <a:latin typeface="Arial"/>
                <a:cs typeface="Arial"/>
              </a:endParaRPr>
            </a:p>
          </p:txBody>
        </p:sp>
        <p:sp>
          <p:nvSpPr>
            <p:cNvPr id="15" name="Line Callout 1 14"/>
            <p:cNvSpPr/>
            <p:nvPr/>
          </p:nvSpPr>
          <p:spPr>
            <a:xfrm>
              <a:off x="2971800" y="4572000"/>
              <a:ext cx="914400" cy="381000"/>
            </a:xfrm>
            <a:prstGeom prst="borderCallout1">
              <a:avLst>
                <a:gd name="adj1" fmla="val 66181"/>
                <a:gd name="adj2" fmla="val -1914"/>
                <a:gd name="adj3" fmla="val -149498"/>
                <a:gd name="adj4" fmla="val -14887"/>
              </a:avLst>
            </a:prstGeom>
            <a:solidFill>
              <a:schemeClr val="accent1">
                <a:lumMod val="40000"/>
                <a:lumOff val="60000"/>
              </a:schemeClr>
            </a:solidFill>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sz="1600" dirty="0" smtClean="0">
                  <a:latin typeface="Arial"/>
                  <a:cs typeface="Arial"/>
                </a:rPr>
                <a:t>0.25 sec</a:t>
              </a:r>
              <a:endParaRPr lang="en-US" sz="1600" dirty="0">
                <a:latin typeface="Arial"/>
                <a:cs typeface="Arial"/>
              </a:endParaRPr>
            </a:p>
          </p:txBody>
        </p:sp>
        <p:sp>
          <p:nvSpPr>
            <p:cNvPr id="16" name="Line Callout 1 15"/>
            <p:cNvSpPr/>
            <p:nvPr/>
          </p:nvSpPr>
          <p:spPr>
            <a:xfrm>
              <a:off x="4038600" y="4572000"/>
              <a:ext cx="914400" cy="381000"/>
            </a:xfrm>
            <a:prstGeom prst="borderCallout1">
              <a:avLst>
                <a:gd name="adj1" fmla="val 66181"/>
                <a:gd name="adj2" fmla="val -1914"/>
                <a:gd name="adj3" fmla="val -149498"/>
                <a:gd name="adj4" fmla="val -14887"/>
              </a:avLst>
            </a:prstGeom>
            <a:solidFill>
              <a:schemeClr val="accent1">
                <a:lumMod val="40000"/>
                <a:lumOff val="60000"/>
              </a:schemeClr>
            </a:solidFill>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sz="1600" dirty="0" smtClean="0">
                  <a:latin typeface="Arial"/>
                  <a:cs typeface="Arial"/>
                </a:rPr>
                <a:t>0.5 sec</a:t>
              </a:r>
              <a:endParaRPr lang="en-US" sz="1600" dirty="0">
                <a:latin typeface="Arial"/>
                <a:cs typeface="Arial"/>
              </a:endParaRPr>
            </a:p>
          </p:txBody>
        </p:sp>
      </p:grpSp>
    </p:spTree>
    <p:extLst>
      <p:ext uri="{BB962C8B-B14F-4D97-AF65-F5344CB8AC3E}">
        <p14:creationId xmlns:p14="http://schemas.microsoft.com/office/powerpoint/2010/main" val="344908749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Asynchronous Scaling</a:t>
            </a:r>
            <a:endParaRPr lang="en-US" dirty="0"/>
          </a:p>
        </p:txBody>
      </p:sp>
      <p:sp>
        <p:nvSpPr>
          <p:cNvPr id="22" name="Slide Number Placeholder 21"/>
          <p:cNvSpPr>
            <a:spLocks noGrp="1"/>
          </p:cNvSpPr>
          <p:nvPr>
            <p:ph type="sldNum" sz="quarter" idx="12"/>
          </p:nvPr>
        </p:nvSpPr>
        <p:spPr/>
        <p:txBody>
          <a:bodyPr/>
          <a:lstStyle/>
          <a:p>
            <a:fld id="{0C51A5A3-E10C-4341-BA90-22F05299F932}" type="slidenum">
              <a:rPr lang="en-US" smtClean="0"/>
              <a:pPr/>
              <a:t>42</a:t>
            </a:fld>
            <a:endParaRPr lang="en-US"/>
          </a:p>
        </p:txBody>
      </p:sp>
      <p:sp>
        <p:nvSpPr>
          <p:cNvPr id="21" name="Date Placeholder 20"/>
          <p:cNvSpPr>
            <a:spLocks noGrp="1"/>
          </p:cNvSpPr>
          <p:nvPr>
            <p:ph type="dt" sz="half" idx="10"/>
          </p:nvPr>
        </p:nvSpPr>
        <p:spPr/>
        <p:txBody>
          <a:bodyPr/>
          <a:lstStyle/>
          <a:p>
            <a:r>
              <a:rPr lang="en-US" smtClean="0"/>
              <a:t>08/20/2015</a:t>
            </a:r>
            <a:endParaRPr lang="en-US"/>
          </a:p>
        </p:txBody>
      </p:sp>
      <p:sp>
        <p:nvSpPr>
          <p:cNvPr id="11" name="TextBox 10"/>
          <p:cNvSpPr txBox="1"/>
          <p:nvPr/>
        </p:nvSpPr>
        <p:spPr>
          <a:xfrm>
            <a:off x="6722597" y="2514600"/>
            <a:ext cx="2340605" cy="1938992"/>
          </a:xfrm>
          <a:prstGeom prst="rect">
            <a:avLst/>
          </a:prstGeom>
          <a:noFill/>
        </p:spPr>
        <p:txBody>
          <a:bodyPr wrap="none" rtlCol="0">
            <a:spAutoFit/>
          </a:bodyPr>
          <a:lstStyle/>
          <a:p>
            <a:pPr algn="ctr"/>
            <a:r>
              <a:rPr lang="en-US" dirty="0" smtClean="0"/>
              <a:t> </a:t>
            </a:r>
            <a:r>
              <a:rPr lang="en-US" dirty="0"/>
              <a:t>2</a:t>
            </a:r>
            <a:r>
              <a:rPr lang="en-US" dirty="0" smtClean="0"/>
              <a:t> documents</a:t>
            </a:r>
          </a:p>
          <a:p>
            <a:pPr algn="ctr"/>
            <a:r>
              <a:rPr lang="en-US" dirty="0" smtClean="0"/>
              <a:t>In 2.5 seconds</a:t>
            </a:r>
          </a:p>
          <a:p>
            <a:pPr algn="ctr"/>
            <a:endParaRPr lang="en-US" dirty="0" smtClean="0"/>
          </a:p>
          <a:p>
            <a:pPr algn="ctr"/>
            <a:r>
              <a:rPr lang="en-US" dirty="0" smtClean="0"/>
              <a:t>1 document</a:t>
            </a:r>
          </a:p>
          <a:p>
            <a:pPr algn="ctr"/>
            <a:r>
              <a:rPr lang="en-US" dirty="0" smtClean="0"/>
              <a:t>In 1.25 seconds</a:t>
            </a:r>
            <a:endParaRPr lang="en-US" dirty="0"/>
          </a:p>
        </p:txBody>
      </p:sp>
      <p:sp>
        <p:nvSpPr>
          <p:cNvPr id="12" name="TextBox 11"/>
          <p:cNvSpPr txBox="1"/>
          <p:nvPr/>
        </p:nvSpPr>
        <p:spPr>
          <a:xfrm>
            <a:off x="228600" y="1295400"/>
            <a:ext cx="1981200" cy="1200328"/>
          </a:xfrm>
          <a:prstGeom prst="rect">
            <a:avLst/>
          </a:prstGeom>
          <a:noFill/>
        </p:spPr>
        <p:txBody>
          <a:bodyPr wrap="square" rtlCol="0">
            <a:spAutoFit/>
          </a:bodyPr>
          <a:lstStyle/>
          <a:p>
            <a:r>
              <a:rPr lang="en-US" dirty="0" smtClean="0"/>
              <a:t>1 document </a:t>
            </a:r>
          </a:p>
          <a:p>
            <a:r>
              <a:rPr lang="en-US" dirty="0"/>
              <a:t>e</a:t>
            </a:r>
            <a:r>
              <a:rPr lang="en-US" dirty="0" smtClean="0"/>
              <a:t>very 2 seconds</a:t>
            </a:r>
          </a:p>
        </p:txBody>
      </p:sp>
      <p:cxnSp>
        <p:nvCxnSpPr>
          <p:cNvPr id="27" name="Straight Connector 26"/>
          <p:cNvCxnSpPr/>
          <p:nvPr/>
        </p:nvCxnSpPr>
        <p:spPr>
          <a:xfrm>
            <a:off x="7086600" y="3657600"/>
            <a:ext cx="16764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39" idx="3"/>
          </p:cNvCxnSpPr>
          <p:nvPr/>
        </p:nvCxnSpPr>
        <p:spPr>
          <a:xfrm>
            <a:off x="1981200" y="36576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Multidocument 2"/>
          <p:cNvSpPr/>
          <p:nvPr/>
        </p:nvSpPr>
        <p:spPr>
          <a:xfrm>
            <a:off x="76200" y="2971800"/>
            <a:ext cx="1219200" cy="1447800"/>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Rounded Rectangle 38"/>
          <p:cNvSpPr/>
          <p:nvPr/>
        </p:nvSpPr>
        <p:spPr>
          <a:xfrm>
            <a:off x="1371600" y="2819400"/>
            <a:ext cx="609600" cy="16764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smtClean="0">
                <a:solidFill>
                  <a:schemeClr val="tx1"/>
                </a:solidFill>
              </a:rPr>
              <a:t>Control</a:t>
            </a:r>
            <a:endParaRPr lang="en-US" dirty="0">
              <a:solidFill>
                <a:schemeClr val="tx1"/>
              </a:solidFill>
            </a:endParaRPr>
          </a:p>
        </p:txBody>
      </p:sp>
      <p:sp>
        <p:nvSpPr>
          <p:cNvPr id="41" name="Rounded Rectangle 40"/>
          <p:cNvSpPr/>
          <p:nvPr/>
        </p:nvSpPr>
        <p:spPr>
          <a:xfrm>
            <a:off x="2286000" y="1066800"/>
            <a:ext cx="4419600" cy="51054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42" name="Straight Arrow Connector 41"/>
          <p:cNvCxnSpPr/>
          <p:nvPr/>
        </p:nvCxnSpPr>
        <p:spPr>
          <a:xfrm flipV="1">
            <a:off x="2438400" y="3650541"/>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Direct Access Storage 42"/>
          <p:cNvSpPr/>
          <p:nvPr/>
        </p:nvSpPr>
        <p:spPr>
          <a:xfrm>
            <a:off x="2635689" y="32658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44" name="Direct Access Storage 43"/>
          <p:cNvSpPr/>
          <p:nvPr/>
        </p:nvSpPr>
        <p:spPr>
          <a:xfrm>
            <a:off x="3699745" y="32658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45" name="Direct Access Storage 44"/>
          <p:cNvSpPr/>
          <p:nvPr/>
        </p:nvSpPr>
        <p:spPr>
          <a:xfrm>
            <a:off x="4706000" y="2362200"/>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47" name="Straight Arrow Connector 46"/>
          <p:cNvCxnSpPr/>
          <p:nvPr/>
        </p:nvCxnSpPr>
        <p:spPr>
          <a:xfrm flipV="1">
            <a:off x="5715000" y="3650542"/>
            <a:ext cx="838200" cy="70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810000" y="1066800"/>
            <a:ext cx="1210788" cy="461665"/>
          </a:xfrm>
          <a:prstGeom prst="rect">
            <a:avLst/>
          </a:prstGeom>
          <a:noFill/>
        </p:spPr>
        <p:txBody>
          <a:bodyPr wrap="none" rtlCol="0">
            <a:spAutoFit/>
          </a:bodyPr>
          <a:lstStyle/>
          <a:p>
            <a:r>
              <a:rPr lang="en-US" dirty="0" smtClean="0"/>
              <a:t>System</a:t>
            </a:r>
            <a:endParaRPr lang="en-US" dirty="0"/>
          </a:p>
        </p:txBody>
      </p:sp>
      <p:sp>
        <p:nvSpPr>
          <p:cNvPr id="53" name="Multidocument 52"/>
          <p:cNvSpPr/>
          <p:nvPr/>
        </p:nvSpPr>
        <p:spPr>
          <a:xfrm>
            <a:off x="2438400" y="2819400"/>
            <a:ext cx="381000" cy="457200"/>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4" name="Multidocument 53"/>
          <p:cNvSpPr/>
          <p:nvPr/>
        </p:nvSpPr>
        <p:spPr>
          <a:xfrm>
            <a:off x="3352800" y="2819400"/>
            <a:ext cx="381000" cy="457200"/>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6" name="Multidocument 55"/>
          <p:cNvSpPr/>
          <p:nvPr/>
        </p:nvSpPr>
        <p:spPr>
          <a:xfrm>
            <a:off x="5867400" y="3048000"/>
            <a:ext cx="381000" cy="457200"/>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5" name="Multidocument 54"/>
          <p:cNvSpPr/>
          <p:nvPr/>
        </p:nvSpPr>
        <p:spPr>
          <a:xfrm>
            <a:off x="4343400" y="2057400"/>
            <a:ext cx="381000" cy="457200"/>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Direct Access Storage 56"/>
          <p:cNvSpPr/>
          <p:nvPr/>
        </p:nvSpPr>
        <p:spPr>
          <a:xfrm>
            <a:off x="4706000" y="43326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58" name="Multidocument 57"/>
          <p:cNvSpPr/>
          <p:nvPr/>
        </p:nvSpPr>
        <p:spPr>
          <a:xfrm>
            <a:off x="4343400" y="3810000"/>
            <a:ext cx="381000" cy="457200"/>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61" name="Straight Arrow Connector 60"/>
          <p:cNvCxnSpPr/>
          <p:nvPr/>
        </p:nvCxnSpPr>
        <p:spPr>
          <a:xfrm>
            <a:off x="3124200" y="36576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4" idx="0"/>
            <a:endCxn id="45" idx="1"/>
          </p:cNvCxnSpPr>
          <p:nvPr/>
        </p:nvCxnSpPr>
        <p:spPr>
          <a:xfrm flipV="1">
            <a:off x="3936254" y="2748555"/>
            <a:ext cx="769746" cy="5173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5" idx="4"/>
          </p:cNvCxnSpPr>
          <p:nvPr/>
        </p:nvCxnSpPr>
        <p:spPr>
          <a:xfrm>
            <a:off x="5179018" y="2748555"/>
            <a:ext cx="535982" cy="8328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4" idx="2"/>
            <a:endCxn id="57" idx="1"/>
          </p:cNvCxnSpPr>
          <p:nvPr/>
        </p:nvCxnSpPr>
        <p:spPr>
          <a:xfrm>
            <a:off x="3936254" y="4038600"/>
            <a:ext cx="769746" cy="680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7" idx="4"/>
          </p:cNvCxnSpPr>
          <p:nvPr/>
        </p:nvCxnSpPr>
        <p:spPr>
          <a:xfrm flipV="1">
            <a:off x="5179018" y="3733800"/>
            <a:ext cx="612182" cy="9852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22885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Task 2: Pause pipeline</a:t>
            </a:r>
            <a:endParaRPr lang="en-US" dirty="0"/>
          </a:p>
        </p:txBody>
      </p:sp>
      <p:sp>
        <p:nvSpPr>
          <p:cNvPr id="4" name="Slide Number Placeholder 3"/>
          <p:cNvSpPr>
            <a:spLocks noGrp="1"/>
          </p:cNvSpPr>
          <p:nvPr>
            <p:ph type="sldNum" sz="quarter" idx="12"/>
          </p:nvPr>
        </p:nvSpPr>
        <p:spPr/>
        <p:txBody>
          <a:bodyPr/>
          <a:lstStyle/>
          <a:p>
            <a:fld id="{0C51A5A3-E10C-4341-BA90-22F05299F932}" type="slidenum">
              <a:rPr lang="en-US" smtClean="0"/>
              <a:pPr/>
              <a:t>43</a:t>
            </a:fld>
            <a:endParaRPr lang="en-US"/>
          </a:p>
        </p:txBody>
      </p:sp>
      <p:sp>
        <p:nvSpPr>
          <p:cNvPr id="3" name="Date Placeholder 2"/>
          <p:cNvSpPr>
            <a:spLocks noGrp="1"/>
          </p:cNvSpPr>
          <p:nvPr>
            <p:ph type="dt" sz="half" idx="10"/>
          </p:nvPr>
        </p:nvSpPr>
        <p:spPr/>
        <p:txBody>
          <a:bodyPr/>
          <a:lstStyle/>
          <a:p>
            <a:r>
              <a:rPr lang="en-US" smtClean="0"/>
              <a:t>08/20/2015</a:t>
            </a:r>
            <a:endParaRPr lang="en-US"/>
          </a:p>
        </p:txBody>
      </p:sp>
      <p:sp>
        <p:nvSpPr>
          <p:cNvPr id="20" name="Rectangle 19"/>
          <p:cNvSpPr/>
          <p:nvPr/>
        </p:nvSpPr>
        <p:spPr>
          <a:xfrm>
            <a:off x="1376866" y="1372208"/>
            <a:ext cx="1721097" cy="464124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0000FF"/>
                </a:solidFill>
                <a:effectLst/>
                <a:uLnTx/>
                <a:uFillTx/>
                <a:latin typeface="Calibri"/>
                <a:ea typeface="+mn-ea"/>
                <a:cs typeface="+mn-cs"/>
              </a:rPr>
              <a:t>Readers</a:t>
            </a:r>
          </a:p>
        </p:txBody>
      </p:sp>
      <p:sp>
        <p:nvSpPr>
          <p:cNvPr id="21" name="Rectangle 20"/>
          <p:cNvSpPr/>
          <p:nvPr/>
        </p:nvSpPr>
        <p:spPr>
          <a:xfrm>
            <a:off x="3284069" y="1372208"/>
            <a:ext cx="2350170" cy="464124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a:ea typeface="+mn-ea"/>
                <a:cs typeface="+mn-cs"/>
              </a:rPr>
              <a:t>Pipeline</a:t>
            </a:r>
          </a:p>
        </p:txBody>
      </p:sp>
      <p:sp>
        <p:nvSpPr>
          <p:cNvPr id="22" name="Rectangle 21"/>
          <p:cNvSpPr/>
          <p:nvPr/>
        </p:nvSpPr>
        <p:spPr>
          <a:xfrm>
            <a:off x="5756696" y="1372208"/>
            <a:ext cx="1624236" cy="4641242"/>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C0504D">
                    <a:lumMod val="50000"/>
                  </a:srgbClr>
                </a:solidFill>
                <a:effectLst/>
                <a:uLnTx/>
                <a:uFillTx/>
                <a:latin typeface="Calibri"/>
                <a:ea typeface="+mn-ea"/>
                <a:cs typeface="+mn-cs"/>
              </a:rPr>
              <a:t>Listeners</a:t>
            </a:r>
          </a:p>
        </p:txBody>
      </p:sp>
      <p:sp>
        <p:nvSpPr>
          <p:cNvPr id="23" name="Multidocument 22"/>
          <p:cNvSpPr/>
          <p:nvPr/>
        </p:nvSpPr>
        <p:spPr>
          <a:xfrm>
            <a:off x="106826" y="2761090"/>
            <a:ext cx="1115736" cy="1281980"/>
          </a:xfrm>
          <a:prstGeom prst="flowChartMultidocument">
            <a:avLst/>
          </a:prstGeom>
          <a:ln/>
        </p:spPr>
        <p:style>
          <a:lnRef idx="1">
            <a:schemeClr val="accent4"/>
          </a:lnRef>
          <a:fillRef idx="2">
            <a:schemeClr val="accent4"/>
          </a:fillRef>
          <a:effectRef idx="1">
            <a:schemeClr val="accent4"/>
          </a:effectRef>
          <a:fontRef idx="minor">
            <a:schemeClr val="dk1"/>
          </a:fontRef>
        </p:style>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Files</a:t>
            </a:r>
          </a:p>
        </p:txBody>
      </p:sp>
      <p:sp>
        <p:nvSpPr>
          <p:cNvPr id="24" name="TextBox 23"/>
          <p:cNvSpPr txBox="1"/>
          <p:nvPr/>
        </p:nvSpPr>
        <p:spPr>
          <a:xfrm>
            <a:off x="1376865" y="2944880"/>
            <a:ext cx="1697123" cy="9144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File Reader</a:t>
            </a:r>
          </a:p>
        </p:txBody>
      </p:sp>
      <p:sp>
        <p:nvSpPr>
          <p:cNvPr id="25" name="TextBox 24"/>
          <p:cNvSpPr txBox="1"/>
          <p:nvPr/>
        </p:nvSpPr>
        <p:spPr>
          <a:xfrm>
            <a:off x="3405506" y="2107712"/>
            <a:ext cx="2103120" cy="731520"/>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Fast Annotator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 pause 250ms )</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26" name="TextBox 25"/>
          <p:cNvSpPr txBox="1"/>
          <p:nvPr/>
        </p:nvSpPr>
        <p:spPr>
          <a:xfrm>
            <a:off x="3405506" y="3431474"/>
            <a:ext cx="2103120" cy="731520"/>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Medium Annotator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 pause 500ms)</a:t>
            </a:r>
          </a:p>
        </p:txBody>
      </p:sp>
      <p:sp>
        <p:nvSpPr>
          <p:cNvPr id="27" name="TextBox 26"/>
          <p:cNvSpPr txBox="1"/>
          <p:nvPr/>
        </p:nvSpPr>
        <p:spPr>
          <a:xfrm>
            <a:off x="3405506" y="4755236"/>
            <a:ext cx="2103120" cy="731520"/>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Slow Annotator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 pause 1000ms)</a:t>
            </a:r>
          </a:p>
        </p:txBody>
      </p:sp>
      <p:sp>
        <p:nvSpPr>
          <p:cNvPr id="28" name="TextBox 27"/>
          <p:cNvSpPr txBox="1"/>
          <p:nvPr/>
        </p:nvSpPr>
        <p:spPr>
          <a:xfrm>
            <a:off x="5756696" y="3044935"/>
            <a:ext cx="1624236" cy="71429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XMI Listener</a:t>
            </a:r>
          </a:p>
        </p:txBody>
      </p:sp>
      <p:sp>
        <p:nvSpPr>
          <p:cNvPr id="29" name="Multidocument 28"/>
          <p:cNvSpPr/>
          <p:nvPr/>
        </p:nvSpPr>
        <p:spPr>
          <a:xfrm>
            <a:off x="7772647" y="2761090"/>
            <a:ext cx="1115736" cy="1281980"/>
          </a:xfrm>
          <a:prstGeom prst="flowChartMultidocumen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a:ea typeface="+mn-ea"/>
                <a:cs typeface="+mn-cs"/>
              </a:rPr>
              <a:t>XMI Files</a:t>
            </a:r>
          </a:p>
        </p:txBody>
      </p:sp>
      <p:cxnSp>
        <p:nvCxnSpPr>
          <p:cNvPr id="30" name="Straight Arrow Connector 29"/>
          <p:cNvCxnSpPr/>
          <p:nvPr/>
        </p:nvCxnSpPr>
        <p:spPr>
          <a:xfrm>
            <a:off x="7380932" y="3402080"/>
            <a:ext cx="391715" cy="0"/>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31" name="Straight Arrow Connector 30"/>
          <p:cNvCxnSpPr/>
          <p:nvPr/>
        </p:nvCxnSpPr>
        <p:spPr>
          <a:xfrm flipV="1">
            <a:off x="872089" y="3402080"/>
            <a:ext cx="669279" cy="860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32" name="Straight Arrow Connector 31"/>
          <p:cNvCxnSpPr>
            <a:stCxn id="25" idx="2"/>
            <a:endCxn id="26" idx="0"/>
          </p:cNvCxnSpPr>
          <p:nvPr/>
        </p:nvCxnSpPr>
        <p:spPr>
          <a:xfrm>
            <a:off x="4457066" y="2839232"/>
            <a:ext cx="0" cy="59224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33" name="Straight Arrow Connector 32"/>
          <p:cNvCxnSpPr>
            <a:stCxn id="26" idx="2"/>
          </p:cNvCxnSpPr>
          <p:nvPr/>
        </p:nvCxnSpPr>
        <p:spPr>
          <a:xfrm>
            <a:off x="4457066" y="4162994"/>
            <a:ext cx="8438" cy="59224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34" name="Straight Arrow Connector 47"/>
          <p:cNvCxnSpPr>
            <a:stCxn id="20" idx="0"/>
            <a:endCxn id="21" idx="0"/>
          </p:cNvCxnSpPr>
          <p:nvPr/>
        </p:nvCxnSpPr>
        <p:spPr>
          <a:xfrm rot="5400000" flipH="1" flipV="1">
            <a:off x="3348284" y="261339"/>
            <a:ext cx="12700" cy="2221739"/>
          </a:xfrm>
          <a:prstGeom prst="bentConnector3">
            <a:avLst>
              <a:gd name="adj1" fmla="val 2749709"/>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35" name="Straight Arrow Connector 53"/>
          <p:cNvCxnSpPr>
            <a:stCxn id="21" idx="2"/>
            <a:endCxn id="22" idx="2"/>
          </p:cNvCxnSpPr>
          <p:nvPr/>
        </p:nvCxnSpPr>
        <p:spPr>
          <a:xfrm rot="16200000" flipH="1">
            <a:off x="5513984" y="4958620"/>
            <a:ext cx="12700" cy="2109660"/>
          </a:xfrm>
          <a:prstGeom prst="bentConnector3">
            <a:avLst>
              <a:gd name="adj1" fmla="val 2896780"/>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grpSp>
        <p:nvGrpSpPr>
          <p:cNvPr id="37" name="Group 36"/>
          <p:cNvGrpSpPr/>
          <p:nvPr/>
        </p:nvGrpSpPr>
        <p:grpSpPr>
          <a:xfrm>
            <a:off x="5181600" y="775600"/>
            <a:ext cx="3832963" cy="1205600"/>
            <a:chOff x="5234837" y="775600"/>
            <a:chExt cx="3832963" cy="1205600"/>
          </a:xfrm>
        </p:grpSpPr>
        <p:sp>
          <p:nvSpPr>
            <p:cNvPr id="38" name="Rectangle 37"/>
            <p:cNvSpPr/>
            <p:nvPr/>
          </p:nvSpPr>
          <p:spPr>
            <a:xfrm>
              <a:off x="5486400" y="775600"/>
              <a:ext cx="3581400" cy="1205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457200" fontAlgn="auto">
                <a:spcBef>
                  <a:spcPts val="0"/>
                </a:spcBef>
                <a:spcAft>
                  <a:spcPts val="0"/>
                </a:spcAft>
              </a:pPr>
              <a:r>
                <a:rPr lang="en-US" sz="1800" dirty="0">
                  <a:solidFill>
                    <a:prstClr val="black"/>
                  </a:solidFill>
                  <a:latin typeface="Calibri"/>
                </a:rPr>
                <a:t>Broker: </a:t>
              </a:r>
              <a:r>
                <a:rPr lang="en-US" sz="1800" dirty="0" smtClean="0">
                  <a:solidFill>
                    <a:prstClr val="black"/>
                  </a:solidFill>
                </a:rPr>
                <a:t>192.168.1.3</a:t>
              </a:r>
              <a:endParaRPr lang="en-US" sz="1800" dirty="0" smtClean="0">
                <a:solidFill>
                  <a:prstClr val="black"/>
                </a:solidFill>
                <a:latin typeface="Calibri"/>
              </a:endParaRPr>
            </a:p>
            <a:p>
              <a:pPr algn="ctr" defTabSz="457200" fontAlgn="auto">
                <a:spcBef>
                  <a:spcPts val="0"/>
                </a:spcBef>
                <a:spcAft>
                  <a:spcPts val="0"/>
                </a:spcAft>
              </a:pPr>
              <a:r>
                <a:rPr lang="en-US" sz="1800" dirty="0" smtClean="0">
                  <a:solidFill>
                    <a:prstClr val="black"/>
                  </a:solidFill>
                  <a:latin typeface="Calibri"/>
                </a:rPr>
                <a:t>JAM: 192.168.1.3</a:t>
              </a:r>
            </a:p>
            <a:p>
              <a:pPr algn="ctr" defTabSz="457200" fontAlgn="auto">
                <a:spcBef>
                  <a:spcPts val="0"/>
                </a:spcBef>
                <a:spcAft>
                  <a:spcPts val="0"/>
                </a:spcAft>
              </a:pPr>
              <a:r>
                <a:rPr lang="en-US" sz="1800" dirty="0" smtClean="0">
                  <a:solidFill>
                    <a:prstClr val="black"/>
                  </a:solidFill>
                  <a:latin typeface="Calibri"/>
                </a:rPr>
                <a:t>Endpoint name: Demo</a:t>
              </a:r>
            </a:p>
          </p:txBody>
        </p:sp>
        <p:cxnSp>
          <p:nvCxnSpPr>
            <p:cNvPr id="39" name="Straight Arrow Connector 38"/>
            <p:cNvCxnSpPr/>
            <p:nvPr/>
          </p:nvCxnSpPr>
          <p:spPr>
            <a:xfrm flipV="1">
              <a:off x="5234837" y="1219200"/>
              <a:ext cx="403963" cy="496815"/>
            </a:xfrm>
            <a:prstGeom prst="straightConnector1">
              <a:avLst/>
            </a:prstGeom>
            <a:ln w="57150" cmpd="sng">
              <a:solidFill>
                <a:schemeClr val="bg2">
                  <a:lumMod val="25000"/>
                </a:schemeClr>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11858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Distributed Synchronous Scaling</a:t>
            </a:r>
            <a:endParaRPr lang="en-US" dirty="0"/>
          </a:p>
        </p:txBody>
      </p:sp>
      <p:sp>
        <p:nvSpPr>
          <p:cNvPr id="21" name="Slide Number Placeholder 20"/>
          <p:cNvSpPr>
            <a:spLocks noGrp="1"/>
          </p:cNvSpPr>
          <p:nvPr>
            <p:ph type="sldNum" sz="quarter" idx="12"/>
          </p:nvPr>
        </p:nvSpPr>
        <p:spPr/>
        <p:txBody>
          <a:bodyPr/>
          <a:lstStyle/>
          <a:p>
            <a:fld id="{0C51A5A3-E10C-4341-BA90-22F05299F932}" type="slidenum">
              <a:rPr lang="en-US" smtClean="0"/>
              <a:pPr/>
              <a:t>44</a:t>
            </a:fld>
            <a:endParaRPr lang="en-US"/>
          </a:p>
        </p:txBody>
      </p:sp>
      <p:sp>
        <p:nvSpPr>
          <p:cNvPr id="20" name="Date Placeholder 19"/>
          <p:cNvSpPr>
            <a:spLocks noGrp="1"/>
          </p:cNvSpPr>
          <p:nvPr>
            <p:ph type="dt" sz="half" idx="10"/>
          </p:nvPr>
        </p:nvSpPr>
        <p:spPr/>
        <p:txBody>
          <a:bodyPr/>
          <a:lstStyle/>
          <a:p>
            <a:r>
              <a:rPr lang="en-US" smtClean="0"/>
              <a:t>08/20/2015</a:t>
            </a:r>
            <a:endParaRPr lang="en-US"/>
          </a:p>
        </p:txBody>
      </p:sp>
      <p:grpSp>
        <p:nvGrpSpPr>
          <p:cNvPr id="14" name="Group 13"/>
          <p:cNvGrpSpPr/>
          <p:nvPr/>
        </p:nvGrpSpPr>
        <p:grpSpPr>
          <a:xfrm>
            <a:off x="3238500" y="1123890"/>
            <a:ext cx="2133600" cy="1238310"/>
            <a:chOff x="3200400" y="1123890"/>
            <a:chExt cx="2133600" cy="1238310"/>
          </a:xfrm>
        </p:grpSpPr>
        <p:sp>
          <p:nvSpPr>
            <p:cNvPr id="28" name="Rounded Rectangle 27"/>
            <p:cNvSpPr/>
            <p:nvPr/>
          </p:nvSpPr>
          <p:spPr>
            <a:xfrm>
              <a:off x="3200400" y="1143000"/>
              <a:ext cx="2133600" cy="12192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8" name="Straight Arrow Connector 7"/>
            <p:cNvCxnSpPr/>
            <p:nvPr/>
          </p:nvCxnSpPr>
          <p:spPr>
            <a:xfrm flipV="1">
              <a:off x="3252376" y="1897941"/>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Direct Access Storage 3"/>
            <p:cNvSpPr/>
            <p:nvPr/>
          </p:nvSpPr>
          <p:spPr>
            <a:xfrm>
              <a:off x="344966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5" name="Direct Access Storage 4"/>
            <p:cNvSpPr/>
            <p:nvPr/>
          </p:nvSpPr>
          <p:spPr>
            <a:xfrm>
              <a:off x="383599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6" name="Direct Access Storage 5"/>
            <p:cNvSpPr/>
            <p:nvPr/>
          </p:nvSpPr>
          <p:spPr>
            <a:xfrm>
              <a:off x="422232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9" name="Straight Arrow Connector 8"/>
            <p:cNvCxnSpPr/>
            <p:nvPr/>
          </p:nvCxnSpPr>
          <p:spPr>
            <a:xfrm flipV="1">
              <a:off x="4724400" y="1818091"/>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394532" y="1123890"/>
              <a:ext cx="1253668" cy="400110"/>
            </a:xfrm>
            <a:prstGeom prst="rect">
              <a:avLst/>
            </a:prstGeom>
            <a:noFill/>
          </p:spPr>
          <p:txBody>
            <a:bodyPr wrap="none" rtlCol="0">
              <a:spAutoFit/>
            </a:bodyPr>
            <a:lstStyle/>
            <a:p>
              <a:r>
                <a:rPr lang="en-US" sz="2000" dirty="0" smtClean="0"/>
                <a:t>System 1</a:t>
              </a:r>
              <a:endParaRPr lang="en-US" sz="2000" dirty="0"/>
            </a:p>
          </p:txBody>
        </p:sp>
      </p:grpSp>
      <p:sp>
        <p:nvSpPr>
          <p:cNvPr id="37" name="Rounded Rectangle 36"/>
          <p:cNvSpPr/>
          <p:nvPr/>
        </p:nvSpPr>
        <p:spPr>
          <a:xfrm>
            <a:off x="1981200" y="2819400"/>
            <a:ext cx="609600" cy="16764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smtClean="0">
                <a:solidFill>
                  <a:schemeClr val="tx1"/>
                </a:solidFill>
              </a:rPr>
              <a:t>Control</a:t>
            </a:r>
            <a:endParaRPr lang="en-US" dirty="0">
              <a:solidFill>
                <a:schemeClr val="tx1"/>
              </a:solidFill>
            </a:endParaRPr>
          </a:p>
        </p:txBody>
      </p:sp>
      <p:cxnSp>
        <p:nvCxnSpPr>
          <p:cNvPr id="13" name="Straight Arrow Connector 12"/>
          <p:cNvCxnSpPr>
            <a:stCxn id="37" idx="3"/>
            <a:endCxn id="28" idx="1"/>
          </p:cNvCxnSpPr>
          <p:nvPr/>
        </p:nvCxnSpPr>
        <p:spPr>
          <a:xfrm flipV="1">
            <a:off x="2590800" y="1752600"/>
            <a:ext cx="647700" cy="190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7" idx="3"/>
            <a:endCxn id="56" idx="1"/>
          </p:cNvCxnSpPr>
          <p:nvPr/>
        </p:nvCxnSpPr>
        <p:spPr>
          <a:xfrm flipV="1">
            <a:off x="2590800" y="3079770"/>
            <a:ext cx="647700" cy="5778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7" idx="3"/>
            <a:endCxn id="72" idx="1"/>
          </p:cNvCxnSpPr>
          <p:nvPr/>
        </p:nvCxnSpPr>
        <p:spPr>
          <a:xfrm>
            <a:off x="2590800" y="3657600"/>
            <a:ext cx="647700" cy="20765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447800" y="36576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Multidocument 49"/>
          <p:cNvSpPr/>
          <p:nvPr/>
        </p:nvSpPr>
        <p:spPr>
          <a:xfrm>
            <a:off x="609600" y="2971800"/>
            <a:ext cx="1219200" cy="1447800"/>
          </a:xfrm>
          <a:prstGeom prst="flowChartMultidocumen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1" name="TextBox 50"/>
          <p:cNvSpPr txBox="1"/>
          <p:nvPr/>
        </p:nvSpPr>
        <p:spPr>
          <a:xfrm>
            <a:off x="5657510" y="2667000"/>
            <a:ext cx="2032377" cy="1938992"/>
          </a:xfrm>
          <a:prstGeom prst="rect">
            <a:avLst/>
          </a:prstGeom>
          <a:noFill/>
        </p:spPr>
        <p:txBody>
          <a:bodyPr wrap="none" rtlCol="0">
            <a:spAutoFit/>
          </a:bodyPr>
          <a:lstStyle/>
          <a:p>
            <a:pPr algn="ctr"/>
            <a:r>
              <a:rPr lang="en-US" dirty="0" smtClean="0"/>
              <a:t> 4 documents</a:t>
            </a:r>
          </a:p>
          <a:p>
            <a:pPr algn="ctr"/>
            <a:r>
              <a:rPr lang="en-US" dirty="0" smtClean="0"/>
              <a:t>In 2 seconds</a:t>
            </a:r>
          </a:p>
          <a:p>
            <a:pPr algn="ctr"/>
            <a:endParaRPr lang="en-US" dirty="0" smtClean="0"/>
          </a:p>
          <a:p>
            <a:pPr algn="ctr"/>
            <a:r>
              <a:rPr lang="en-US" dirty="0"/>
              <a:t>2</a:t>
            </a:r>
            <a:r>
              <a:rPr lang="en-US" dirty="0" smtClean="0"/>
              <a:t> documents</a:t>
            </a:r>
          </a:p>
          <a:p>
            <a:pPr algn="ctr"/>
            <a:r>
              <a:rPr lang="en-US" dirty="0" smtClean="0"/>
              <a:t>per second</a:t>
            </a:r>
            <a:endParaRPr lang="en-US" dirty="0"/>
          </a:p>
        </p:txBody>
      </p:sp>
      <p:cxnSp>
        <p:nvCxnSpPr>
          <p:cNvPr id="52" name="Straight Connector 51"/>
          <p:cNvCxnSpPr/>
          <p:nvPr/>
        </p:nvCxnSpPr>
        <p:spPr>
          <a:xfrm>
            <a:off x="5638800" y="3657600"/>
            <a:ext cx="2286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609600" y="1676400"/>
            <a:ext cx="2459928" cy="830997"/>
          </a:xfrm>
          <a:prstGeom prst="rect">
            <a:avLst/>
          </a:prstGeom>
          <a:noFill/>
        </p:spPr>
        <p:txBody>
          <a:bodyPr wrap="none" rtlCol="0">
            <a:spAutoFit/>
          </a:bodyPr>
          <a:lstStyle/>
          <a:p>
            <a:r>
              <a:rPr lang="en-US" dirty="0" smtClean="0"/>
              <a:t>1 document </a:t>
            </a:r>
          </a:p>
          <a:p>
            <a:r>
              <a:rPr lang="en-US" dirty="0" smtClean="0"/>
              <a:t>Every 2 seconds</a:t>
            </a:r>
          </a:p>
        </p:txBody>
      </p:sp>
      <p:cxnSp>
        <p:nvCxnSpPr>
          <p:cNvPr id="54" name="Straight Arrow Connector 53"/>
          <p:cNvCxnSpPr>
            <a:stCxn id="37" idx="3"/>
            <a:endCxn id="64" idx="1"/>
          </p:cNvCxnSpPr>
          <p:nvPr/>
        </p:nvCxnSpPr>
        <p:spPr>
          <a:xfrm>
            <a:off x="2590800" y="3657600"/>
            <a:ext cx="647700" cy="7493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3238500" y="2451060"/>
            <a:ext cx="2133600" cy="1238310"/>
            <a:chOff x="3200400" y="1123890"/>
            <a:chExt cx="2133600" cy="1238310"/>
          </a:xfrm>
        </p:grpSpPr>
        <p:sp>
          <p:nvSpPr>
            <p:cNvPr id="56" name="Rounded Rectangle 55"/>
            <p:cNvSpPr/>
            <p:nvPr/>
          </p:nvSpPr>
          <p:spPr>
            <a:xfrm>
              <a:off x="3200400" y="1143000"/>
              <a:ext cx="2133600" cy="12192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57" name="Straight Arrow Connector 56"/>
            <p:cNvCxnSpPr/>
            <p:nvPr/>
          </p:nvCxnSpPr>
          <p:spPr>
            <a:xfrm flipV="1">
              <a:off x="3252376" y="1897941"/>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Direct Access Storage 57"/>
            <p:cNvSpPr/>
            <p:nvPr/>
          </p:nvSpPr>
          <p:spPr>
            <a:xfrm>
              <a:off x="344966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59" name="Direct Access Storage 58"/>
            <p:cNvSpPr/>
            <p:nvPr/>
          </p:nvSpPr>
          <p:spPr>
            <a:xfrm>
              <a:off x="383599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60" name="Direct Access Storage 59"/>
            <p:cNvSpPr/>
            <p:nvPr/>
          </p:nvSpPr>
          <p:spPr>
            <a:xfrm>
              <a:off x="422232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61" name="Straight Arrow Connector 60"/>
            <p:cNvCxnSpPr/>
            <p:nvPr/>
          </p:nvCxnSpPr>
          <p:spPr>
            <a:xfrm flipV="1">
              <a:off x="4724400" y="1818091"/>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3394532" y="1123890"/>
              <a:ext cx="1253668" cy="400110"/>
            </a:xfrm>
            <a:prstGeom prst="rect">
              <a:avLst/>
            </a:prstGeom>
            <a:noFill/>
          </p:spPr>
          <p:txBody>
            <a:bodyPr wrap="none" rtlCol="0">
              <a:spAutoFit/>
            </a:bodyPr>
            <a:lstStyle/>
            <a:p>
              <a:r>
                <a:rPr lang="en-US" sz="2000" dirty="0" smtClean="0"/>
                <a:t>System 2</a:t>
              </a:r>
              <a:endParaRPr lang="en-US" sz="2000" dirty="0"/>
            </a:p>
          </p:txBody>
        </p:sp>
      </p:grpSp>
      <p:grpSp>
        <p:nvGrpSpPr>
          <p:cNvPr id="63" name="Group 62"/>
          <p:cNvGrpSpPr/>
          <p:nvPr/>
        </p:nvGrpSpPr>
        <p:grpSpPr>
          <a:xfrm>
            <a:off x="3238500" y="3778230"/>
            <a:ext cx="2133600" cy="1238310"/>
            <a:chOff x="3200400" y="1123890"/>
            <a:chExt cx="2133600" cy="1238310"/>
          </a:xfrm>
        </p:grpSpPr>
        <p:sp>
          <p:nvSpPr>
            <p:cNvPr id="64" name="Rounded Rectangle 63"/>
            <p:cNvSpPr/>
            <p:nvPr/>
          </p:nvSpPr>
          <p:spPr>
            <a:xfrm>
              <a:off x="3200400" y="1143000"/>
              <a:ext cx="2133600" cy="12192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65" name="Straight Arrow Connector 64"/>
            <p:cNvCxnSpPr/>
            <p:nvPr/>
          </p:nvCxnSpPr>
          <p:spPr>
            <a:xfrm flipV="1">
              <a:off x="3252376" y="1897941"/>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6" name="Direct Access Storage 65"/>
            <p:cNvSpPr/>
            <p:nvPr/>
          </p:nvSpPr>
          <p:spPr>
            <a:xfrm>
              <a:off x="344966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67" name="Direct Access Storage 66"/>
            <p:cNvSpPr/>
            <p:nvPr/>
          </p:nvSpPr>
          <p:spPr>
            <a:xfrm>
              <a:off x="383599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68" name="Direct Access Storage 67"/>
            <p:cNvSpPr/>
            <p:nvPr/>
          </p:nvSpPr>
          <p:spPr>
            <a:xfrm>
              <a:off x="422232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69" name="Straight Arrow Connector 68"/>
            <p:cNvCxnSpPr/>
            <p:nvPr/>
          </p:nvCxnSpPr>
          <p:spPr>
            <a:xfrm flipV="1">
              <a:off x="4724400" y="1818091"/>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3394532" y="1123890"/>
              <a:ext cx="1253668" cy="400110"/>
            </a:xfrm>
            <a:prstGeom prst="rect">
              <a:avLst/>
            </a:prstGeom>
            <a:noFill/>
          </p:spPr>
          <p:txBody>
            <a:bodyPr wrap="none" rtlCol="0">
              <a:spAutoFit/>
            </a:bodyPr>
            <a:lstStyle/>
            <a:p>
              <a:r>
                <a:rPr lang="en-US" sz="2000" dirty="0" smtClean="0"/>
                <a:t>System 3</a:t>
              </a:r>
              <a:endParaRPr lang="en-US" sz="2000" dirty="0"/>
            </a:p>
          </p:txBody>
        </p:sp>
      </p:grpSp>
      <p:grpSp>
        <p:nvGrpSpPr>
          <p:cNvPr id="71" name="Group 70"/>
          <p:cNvGrpSpPr/>
          <p:nvPr/>
        </p:nvGrpSpPr>
        <p:grpSpPr>
          <a:xfrm>
            <a:off x="3238500" y="5105400"/>
            <a:ext cx="2133600" cy="1238310"/>
            <a:chOff x="3200400" y="1123890"/>
            <a:chExt cx="2133600" cy="1238310"/>
          </a:xfrm>
        </p:grpSpPr>
        <p:sp>
          <p:nvSpPr>
            <p:cNvPr id="72" name="Rounded Rectangle 71"/>
            <p:cNvSpPr/>
            <p:nvPr/>
          </p:nvSpPr>
          <p:spPr>
            <a:xfrm>
              <a:off x="3200400" y="1143000"/>
              <a:ext cx="2133600" cy="1219200"/>
            </a:xfrm>
            <a:prstGeom prst="roundRect">
              <a:avLst/>
            </a:prstGeom>
            <a:solidFill>
              <a:srgbClr val="CCFFCC">
                <a:alpha val="63000"/>
              </a:srgb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73" name="Straight Arrow Connector 72"/>
            <p:cNvCxnSpPr/>
            <p:nvPr/>
          </p:nvCxnSpPr>
          <p:spPr>
            <a:xfrm flipV="1">
              <a:off x="3252376" y="1897941"/>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4" name="Direct Access Storage 73"/>
            <p:cNvSpPr/>
            <p:nvPr/>
          </p:nvSpPr>
          <p:spPr>
            <a:xfrm>
              <a:off x="344966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75" name="Direct Access Storage 74"/>
            <p:cNvSpPr/>
            <p:nvPr/>
          </p:nvSpPr>
          <p:spPr>
            <a:xfrm>
              <a:off x="383599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sp>
          <p:nvSpPr>
            <p:cNvPr id="76" name="Direct Access Storage 75"/>
            <p:cNvSpPr/>
            <p:nvPr/>
          </p:nvSpPr>
          <p:spPr>
            <a:xfrm>
              <a:off x="4222325" y="1513291"/>
              <a:ext cx="473018" cy="772709"/>
            </a:xfrm>
            <a:prstGeom prst="flowChartMagneticDrum">
              <a:avLst/>
            </a:prstGeom>
            <a:solidFill>
              <a:schemeClr val="accent1">
                <a:lumMod val="20000"/>
                <a:lumOff val="80000"/>
              </a:schemeClr>
            </a:solidFill>
            <a:ln w="9525" cap="flat" cmpd="sng" algn="ctr">
              <a:solidFill>
                <a:schemeClr val="tx1"/>
              </a:solidFill>
              <a:prstDash val="dot"/>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smtClean="0"/>
            </a:p>
          </p:txBody>
        </p:sp>
        <p:cxnSp>
          <p:nvCxnSpPr>
            <p:cNvPr id="77" name="Straight Arrow Connector 76"/>
            <p:cNvCxnSpPr/>
            <p:nvPr/>
          </p:nvCxnSpPr>
          <p:spPr>
            <a:xfrm flipV="1">
              <a:off x="4724400" y="1818091"/>
              <a:ext cx="304084" cy="3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3394532" y="1123890"/>
              <a:ext cx="1253668" cy="400110"/>
            </a:xfrm>
            <a:prstGeom prst="rect">
              <a:avLst/>
            </a:prstGeom>
            <a:noFill/>
          </p:spPr>
          <p:txBody>
            <a:bodyPr wrap="none" rtlCol="0">
              <a:spAutoFit/>
            </a:bodyPr>
            <a:lstStyle/>
            <a:p>
              <a:r>
                <a:rPr lang="en-US" sz="2000" dirty="0" smtClean="0"/>
                <a:t>System 4</a:t>
              </a:r>
              <a:endParaRPr lang="en-US" sz="2000" dirty="0"/>
            </a:p>
          </p:txBody>
        </p:sp>
      </p:grpSp>
    </p:spTree>
    <p:extLst>
      <p:ext uri="{BB962C8B-B14F-4D97-AF65-F5344CB8AC3E}">
        <p14:creationId xmlns:p14="http://schemas.microsoft.com/office/powerpoint/2010/main" val="238972856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Leo</a:t>
            </a:r>
            <a:endParaRPr lang="en-US" dirty="0"/>
          </a:p>
        </p:txBody>
      </p:sp>
      <p:sp>
        <p:nvSpPr>
          <p:cNvPr id="42" name="Rectangle 41"/>
          <p:cNvSpPr/>
          <p:nvPr/>
        </p:nvSpPr>
        <p:spPr>
          <a:xfrm>
            <a:off x="2057400" y="6477000"/>
            <a:ext cx="5029200" cy="338554"/>
          </a:xfrm>
          <a:prstGeom prst="rect">
            <a:avLst/>
          </a:prstGeom>
          <a:solidFill>
            <a:schemeClr val="bg1"/>
          </a:solidFill>
        </p:spPr>
        <p:txBody>
          <a:bodyPr wrap="square">
            <a:spAutoFit/>
          </a:bodyPr>
          <a:lstStyle/>
          <a:p>
            <a:pPr algn="ctr"/>
            <a:r>
              <a:rPr lang="en-US" sz="1600" dirty="0">
                <a:solidFill>
                  <a:schemeClr val="bg2">
                    <a:lumMod val="75000"/>
                  </a:schemeClr>
                </a:solidFill>
                <a:hlinkClick r:id="rId3"/>
              </a:rPr>
              <a:t>https://github.com/department-of-veterans-affairs/</a:t>
            </a:r>
            <a:r>
              <a:rPr lang="en-US" sz="1600" dirty="0" smtClean="0">
                <a:solidFill>
                  <a:schemeClr val="bg2">
                    <a:lumMod val="75000"/>
                  </a:schemeClr>
                </a:solidFill>
                <a:hlinkClick r:id="rId3"/>
              </a:rPr>
              <a:t>Leo</a:t>
            </a:r>
            <a:r>
              <a:rPr lang="en-US" sz="1600" dirty="0" smtClean="0">
                <a:solidFill>
                  <a:schemeClr val="bg2">
                    <a:lumMod val="75000"/>
                  </a:schemeClr>
                </a:solidFill>
              </a:rPr>
              <a:t> </a:t>
            </a:r>
          </a:p>
        </p:txBody>
      </p:sp>
      <p:grpSp>
        <p:nvGrpSpPr>
          <p:cNvPr id="3" name="Group 2"/>
          <p:cNvGrpSpPr/>
          <p:nvPr/>
        </p:nvGrpSpPr>
        <p:grpSpPr>
          <a:xfrm>
            <a:off x="329030" y="925144"/>
            <a:ext cx="8659506" cy="5399456"/>
            <a:chOff x="329030" y="925144"/>
            <a:chExt cx="8659506" cy="5399456"/>
          </a:xfrm>
        </p:grpSpPr>
        <p:grpSp>
          <p:nvGrpSpPr>
            <p:cNvPr id="43" name="Group 42"/>
            <p:cNvGrpSpPr/>
            <p:nvPr/>
          </p:nvGrpSpPr>
          <p:grpSpPr>
            <a:xfrm>
              <a:off x="2548935" y="925144"/>
              <a:ext cx="4240845" cy="1033083"/>
              <a:chOff x="2879609" y="1676400"/>
              <a:chExt cx="3172000" cy="772709"/>
            </a:xfrm>
          </p:grpSpPr>
          <p:sp>
            <p:nvSpPr>
              <p:cNvPr id="44" name="Direct Access Storage 43"/>
              <p:cNvSpPr/>
              <p:nvPr/>
            </p:nvSpPr>
            <p:spPr>
              <a:xfrm>
                <a:off x="2879609"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45" name="Direct Access Storage 44"/>
              <p:cNvSpPr/>
              <p:nvPr/>
            </p:nvSpPr>
            <p:spPr>
              <a:xfrm>
                <a:off x="3265939"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46" name="Direct Access Storage 45"/>
              <p:cNvSpPr/>
              <p:nvPr/>
            </p:nvSpPr>
            <p:spPr>
              <a:xfrm>
                <a:off x="3652269"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47" name="Direct Access Storage 46"/>
              <p:cNvSpPr/>
              <p:nvPr/>
            </p:nvSpPr>
            <p:spPr>
              <a:xfrm>
                <a:off x="4038600"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48" name="Direct Access Storage 47"/>
              <p:cNvSpPr/>
              <p:nvPr/>
            </p:nvSpPr>
            <p:spPr>
              <a:xfrm>
                <a:off x="4419600"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49" name="Direct Access Storage 48"/>
              <p:cNvSpPr/>
              <p:nvPr/>
            </p:nvSpPr>
            <p:spPr>
              <a:xfrm>
                <a:off x="4805930"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50" name="Direct Access Storage 49"/>
              <p:cNvSpPr/>
              <p:nvPr/>
            </p:nvSpPr>
            <p:spPr>
              <a:xfrm>
                <a:off x="5192260"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sp>
            <p:nvSpPr>
              <p:cNvPr id="51" name="Direct Access Storage 50"/>
              <p:cNvSpPr/>
              <p:nvPr/>
            </p:nvSpPr>
            <p:spPr>
              <a:xfrm>
                <a:off x="5578591" y="1676400"/>
                <a:ext cx="473018" cy="772709"/>
              </a:xfrm>
              <a:prstGeom prst="flowChartMagneticDru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200" dirty="0" smtClean="0"/>
              </a:p>
            </p:txBody>
          </p:sp>
        </p:grpSp>
        <p:sp>
          <p:nvSpPr>
            <p:cNvPr id="52" name="Rectangle 51"/>
            <p:cNvSpPr>
              <a:spLocks noChangeArrowheads="1"/>
            </p:cNvSpPr>
            <p:nvPr/>
          </p:nvSpPr>
          <p:spPr bwMode="auto">
            <a:xfrm>
              <a:off x="1228939" y="3293773"/>
              <a:ext cx="6791769" cy="105060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sz="1400">
                <a:solidFill>
                  <a:schemeClr val="lt1"/>
                </a:solidFill>
                <a:latin typeface="+mn-lt"/>
                <a:ea typeface="+mn-ea"/>
                <a:cs typeface="+mn-cs"/>
              </a:endParaRPr>
            </a:p>
          </p:txBody>
        </p:sp>
        <p:sp>
          <p:nvSpPr>
            <p:cNvPr id="53" name="Rounded Rectangle 52"/>
            <p:cNvSpPr>
              <a:spLocks noChangeArrowheads="1"/>
            </p:cNvSpPr>
            <p:nvPr/>
          </p:nvSpPr>
          <p:spPr bwMode="auto">
            <a:xfrm>
              <a:off x="2067299" y="2145541"/>
              <a:ext cx="5240274" cy="558198"/>
            </a:xfrm>
            <a:prstGeom prst="roundRect">
              <a:avLst>
                <a:gd name="adj" fmla="val 16667"/>
              </a:avLst>
            </a:prstGeom>
            <a:gradFill rotWithShape="1">
              <a:gsLst>
                <a:gs pos="0">
                  <a:srgbClr val="9EEAFF"/>
                </a:gs>
                <a:gs pos="35001">
                  <a:srgbClr val="BBEFFF"/>
                </a:gs>
                <a:gs pos="100000">
                  <a:srgbClr val="E4F9FF"/>
                </a:gs>
              </a:gsLst>
              <a:lin ang="16200000" scaled="1"/>
            </a:gradFill>
            <a:ln w="9525">
              <a:solidFill>
                <a:srgbClr val="46AAC5"/>
              </a:solidFill>
              <a:round/>
              <a:headEnd/>
              <a:tailEnd/>
            </a:ln>
            <a:effectLst>
              <a:outerShdw blurRad="63500" dist="20000" dir="5400000" rotWithShape="0">
                <a:srgbClr val="000000">
                  <a:alpha val="37999"/>
                </a:srgbClr>
              </a:outerShdw>
            </a:effectLst>
          </p:spPr>
          <p:txBody>
            <a:bodyPr anchor="ctr"/>
            <a:lstStyle/>
            <a:p>
              <a:pPr algn="ctr"/>
              <a:r>
                <a:rPr lang="en-US" sz="2400" dirty="0">
                  <a:solidFill>
                    <a:schemeClr val="dk1"/>
                  </a:solidFill>
                  <a:cs typeface="Arial" charset="0"/>
                </a:rPr>
                <a:t>UIMA AS Service  </a:t>
              </a:r>
            </a:p>
          </p:txBody>
        </p:sp>
        <p:grpSp>
          <p:nvGrpSpPr>
            <p:cNvPr id="54" name="Group 53"/>
            <p:cNvGrpSpPr>
              <a:grpSpLocks/>
            </p:cNvGrpSpPr>
            <p:nvPr/>
          </p:nvGrpSpPr>
          <p:grpSpPr bwMode="auto">
            <a:xfrm>
              <a:off x="2848965" y="3554697"/>
              <a:ext cx="405384" cy="545465"/>
              <a:chOff x="3581400" y="838200"/>
              <a:chExt cx="762000" cy="612648"/>
            </a:xfrm>
          </p:grpSpPr>
          <p:sp>
            <p:nvSpPr>
              <p:cNvPr id="55" name="Flowchart: Predefined Process 5"/>
              <p:cNvSpPr>
                <a:spLocks noChangeArrowheads="1"/>
              </p:cNvSpPr>
              <p:nvPr/>
            </p:nvSpPr>
            <p:spPr bwMode="auto">
              <a:xfrm>
                <a:off x="3581400" y="838200"/>
                <a:ext cx="762000" cy="307516"/>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sz="1400">
                  <a:solidFill>
                    <a:schemeClr val="dk1"/>
                  </a:solidFill>
                  <a:latin typeface="+mn-lt"/>
                  <a:ea typeface="+mn-ea"/>
                  <a:cs typeface="+mn-cs"/>
                </a:endParaRPr>
              </a:p>
            </p:txBody>
          </p:sp>
          <p:sp>
            <p:nvSpPr>
              <p:cNvPr id="56" name="Flowchart: Predefined Process 6"/>
              <p:cNvSpPr>
                <a:spLocks noChangeArrowheads="1"/>
              </p:cNvSpPr>
              <p:nvPr/>
            </p:nvSpPr>
            <p:spPr bwMode="auto">
              <a:xfrm>
                <a:off x="3581400" y="1145716"/>
                <a:ext cx="762000" cy="305132"/>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sz="1400">
                  <a:solidFill>
                    <a:schemeClr val="dk1"/>
                  </a:solidFill>
                  <a:latin typeface="+mn-lt"/>
                  <a:ea typeface="+mn-ea"/>
                  <a:cs typeface="+mn-cs"/>
                </a:endParaRPr>
              </a:p>
            </p:txBody>
          </p:sp>
        </p:grpSp>
        <p:sp>
          <p:nvSpPr>
            <p:cNvPr id="57" name="Down Arrow 56"/>
            <p:cNvSpPr/>
            <p:nvPr/>
          </p:nvSpPr>
          <p:spPr>
            <a:xfrm>
              <a:off x="2927010" y="2703565"/>
              <a:ext cx="242530" cy="816455"/>
            </a:xfrm>
            <a:prstGeom prst="downArrow">
              <a:avLst/>
            </a:prstGeom>
            <a:solidFill>
              <a:schemeClr val="tx1"/>
            </a:solidFill>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58" name="Down Arrow 57"/>
            <p:cNvSpPr/>
            <p:nvPr/>
          </p:nvSpPr>
          <p:spPr>
            <a:xfrm>
              <a:off x="2927010" y="4129836"/>
              <a:ext cx="242530" cy="626313"/>
            </a:xfrm>
            <a:prstGeom prst="downArrow">
              <a:avLst/>
            </a:prstGeom>
            <a:solidFill>
              <a:schemeClr val="tx1"/>
            </a:solidFill>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59" name="TextBox 58"/>
            <p:cNvSpPr txBox="1">
              <a:spLocks noChangeArrowheads="1"/>
            </p:cNvSpPr>
            <p:nvPr/>
          </p:nvSpPr>
          <p:spPr bwMode="auto">
            <a:xfrm>
              <a:off x="1209210" y="3374594"/>
              <a:ext cx="16958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r>
                <a:rPr lang="en-US" sz="2400" dirty="0">
                  <a:solidFill>
                    <a:schemeClr val="bg1"/>
                  </a:solidFill>
                  <a:latin typeface="Calibri" charset="0"/>
                </a:rPr>
                <a:t>Input Queue</a:t>
              </a:r>
            </a:p>
          </p:txBody>
        </p:sp>
        <p:sp>
          <p:nvSpPr>
            <p:cNvPr id="60" name="TextBox 59"/>
            <p:cNvSpPr txBox="1">
              <a:spLocks noChangeArrowheads="1"/>
            </p:cNvSpPr>
            <p:nvPr/>
          </p:nvSpPr>
          <p:spPr bwMode="auto">
            <a:xfrm>
              <a:off x="6594437" y="3374594"/>
              <a:ext cx="13243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r>
                <a:rPr lang="en-US" sz="2400" dirty="0">
                  <a:solidFill>
                    <a:srgbClr val="FFFFFF"/>
                  </a:solidFill>
                  <a:latin typeface="Calibri" charset="0"/>
                </a:rPr>
                <a:t>Reply Queue</a:t>
              </a:r>
            </a:p>
          </p:txBody>
        </p:sp>
        <p:grpSp>
          <p:nvGrpSpPr>
            <p:cNvPr id="61" name="Group 60"/>
            <p:cNvGrpSpPr>
              <a:grpSpLocks/>
            </p:cNvGrpSpPr>
            <p:nvPr/>
          </p:nvGrpSpPr>
          <p:grpSpPr bwMode="auto">
            <a:xfrm>
              <a:off x="5983178" y="3554697"/>
              <a:ext cx="405384" cy="545465"/>
              <a:chOff x="3581400" y="838200"/>
              <a:chExt cx="762000" cy="612648"/>
            </a:xfrm>
          </p:grpSpPr>
          <p:sp>
            <p:nvSpPr>
              <p:cNvPr id="62" name="Flowchart: Predefined Process 39"/>
              <p:cNvSpPr>
                <a:spLocks noChangeArrowheads="1"/>
              </p:cNvSpPr>
              <p:nvPr/>
            </p:nvSpPr>
            <p:spPr bwMode="auto">
              <a:xfrm>
                <a:off x="3581400" y="838200"/>
                <a:ext cx="762000" cy="307516"/>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sz="1400">
                  <a:solidFill>
                    <a:schemeClr val="dk1"/>
                  </a:solidFill>
                  <a:latin typeface="+mn-lt"/>
                  <a:ea typeface="+mn-ea"/>
                  <a:cs typeface="+mn-cs"/>
                </a:endParaRPr>
              </a:p>
            </p:txBody>
          </p:sp>
          <p:sp>
            <p:nvSpPr>
              <p:cNvPr id="63" name="Flowchart: Predefined Process 40"/>
              <p:cNvSpPr>
                <a:spLocks noChangeArrowheads="1"/>
              </p:cNvSpPr>
              <p:nvPr/>
            </p:nvSpPr>
            <p:spPr bwMode="auto">
              <a:xfrm>
                <a:off x="3581400" y="1145716"/>
                <a:ext cx="762000" cy="305132"/>
              </a:xfrm>
              <a:prstGeom prst="flowChartPredefinedProcess">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63500" dist="20000" dir="5400000" rotWithShape="0">
                  <a:srgbClr val="000000">
                    <a:alpha val="37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sz="1400">
                  <a:solidFill>
                    <a:schemeClr val="dk1"/>
                  </a:solidFill>
                  <a:latin typeface="+mn-lt"/>
                  <a:ea typeface="+mn-ea"/>
                  <a:cs typeface="+mn-cs"/>
                </a:endParaRPr>
              </a:p>
            </p:txBody>
          </p:sp>
        </p:grpSp>
        <p:sp>
          <p:nvSpPr>
            <p:cNvPr id="64" name="Oval 63"/>
            <p:cNvSpPr/>
            <p:nvPr/>
          </p:nvSpPr>
          <p:spPr>
            <a:xfrm>
              <a:off x="2239215" y="2283498"/>
              <a:ext cx="713136" cy="30563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600" b="1" dirty="0"/>
                <a:t>AE</a:t>
              </a:r>
              <a:endParaRPr lang="en-US" sz="700" b="1" dirty="0"/>
            </a:p>
          </p:txBody>
        </p:sp>
        <p:sp>
          <p:nvSpPr>
            <p:cNvPr id="65" name="Rectangle 64"/>
            <p:cNvSpPr/>
            <p:nvPr/>
          </p:nvSpPr>
          <p:spPr>
            <a:xfrm>
              <a:off x="6390684" y="2270763"/>
              <a:ext cx="725870" cy="3056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600" dirty="0"/>
                <a:t>JMX</a:t>
              </a:r>
            </a:p>
          </p:txBody>
        </p:sp>
        <p:sp>
          <p:nvSpPr>
            <p:cNvPr id="66" name="Rounded Rectangle 65"/>
            <p:cNvSpPr>
              <a:spLocks noChangeArrowheads="1"/>
            </p:cNvSpPr>
            <p:nvPr/>
          </p:nvSpPr>
          <p:spPr bwMode="auto">
            <a:xfrm>
              <a:off x="2009993" y="4741269"/>
              <a:ext cx="5240275" cy="558199"/>
            </a:xfrm>
            <a:prstGeom prst="roundRect">
              <a:avLst>
                <a:gd name="adj" fmla="val 16667"/>
              </a:avLst>
            </a:prstGeom>
            <a:gradFill rotWithShape="1">
              <a:gsLst>
                <a:gs pos="0">
                  <a:srgbClr val="9EEAFF"/>
                </a:gs>
                <a:gs pos="35001">
                  <a:srgbClr val="BBEFFF"/>
                </a:gs>
                <a:gs pos="100000">
                  <a:srgbClr val="E4F9FF"/>
                </a:gs>
              </a:gsLst>
              <a:lin ang="16200000" scaled="1"/>
            </a:gradFill>
            <a:ln w="9525">
              <a:solidFill>
                <a:srgbClr val="46AAC5"/>
              </a:solidFill>
              <a:round/>
              <a:headEnd/>
              <a:tailEnd/>
            </a:ln>
            <a:effectLst>
              <a:outerShdw blurRad="63500" dist="20000" dir="5400000" rotWithShape="0">
                <a:srgbClr val="000000">
                  <a:alpha val="37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2400" dirty="0">
                  <a:solidFill>
                    <a:schemeClr val="dk1"/>
                  </a:solidFill>
                  <a:cs typeface="Arial" charset="0"/>
                </a:rPr>
                <a:t>UIMA AS Client  </a:t>
              </a:r>
            </a:p>
          </p:txBody>
        </p:sp>
        <p:sp>
          <p:nvSpPr>
            <p:cNvPr id="67" name="Alternate Process 66"/>
            <p:cNvSpPr>
              <a:spLocks noChangeArrowheads="1"/>
            </p:cNvSpPr>
            <p:nvPr/>
          </p:nvSpPr>
          <p:spPr bwMode="auto">
            <a:xfrm>
              <a:off x="7664141" y="5554159"/>
              <a:ext cx="1324395" cy="740727"/>
            </a:xfrm>
            <a:prstGeom prst="flowChartAlternateProcess">
              <a:avLst/>
            </a:prstGeom>
            <a:ln>
              <a:headEnd/>
              <a:tailEnd/>
            </a:ln>
          </p:spPr>
          <p:style>
            <a:lnRef idx="1">
              <a:schemeClr val="dk1"/>
            </a:lnRef>
            <a:fillRef idx="2">
              <a:schemeClr val="dk1"/>
            </a:fillRef>
            <a:effectRef idx="1">
              <a:schemeClr val="dk1"/>
            </a:effectRef>
            <a:fontRef idx="minor">
              <a:schemeClr val="dk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dirty="0" smtClean="0">
                  <a:solidFill>
                    <a:schemeClr val="dk1"/>
                  </a:solidFill>
                  <a:latin typeface="+mn-lt"/>
                  <a:ea typeface="+mn-ea"/>
                  <a:cs typeface="+mn-cs"/>
                </a:rPr>
                <a:t>Leo Listener</a:t>
              </a:r>
              <a:r>
                <a:rPr lang="en-US" sz="1600" dirty="0">
                  <a:solidFill>
                    <a:schemeClr val="dk1"/>
                  </a:solidFill>
                  <a:latin typeface="+mn-lt"/>
                  <a:ea typeface="+mn-ea"/>
                  <a:cs typeface="+mn-cs"/>
                </a:rPr>
                <a:t>(s)</a:t>
              </a:r>
            </a:p>
          </p:txBody>
        </p:sp>
        <p:sp>
          <p:nvSpPr>
            <p:cNvPr id="68" name="Right Arrow 67"/>
            <p:cNvSpPr>
              <a:spLocks noChangeArrowheads="1"/>
            </p:cNvSpPr>
            <p:nvPr/>
          </p:nvSpPr>
          <p:spPr bwMode="auto">
            <a:xfrm>
              <a:off x="7256635" y="5817340"/>
              <a:ext cx="460568" cy="237712"/>
            </a:xfrm>
            <a:prstGeom prst="rightArrow">
              <a:avLst>
                <a:gd name="adj1" fmla="val 50000"/>
                <a:gd name="adj2" fmla="val 49998"/>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1400">
                <a:solidFill>
                  <a:schemeClr val="lt1"/>
                </a:solidFill>
                <a:latin typeface="+mn-lt"/>
                <a:ea typeface="+mn-ea"/>
                <a:cs typeface="+mn-cs"/>
              </a:endParaRPr>
            </a:p>
          </p:txBody>
        </p:sp>
        <p:sp>
          <p:nvSpPr>
            <p:cNvPr id="69" name="Rounded Rectangle 68"/>
            <p:cNvSpPr>
              <a:spLocks noChangeArrowheads="1"/>
            </p:cNvSpPr>
            <p:nvPr/>
          </p:nvSpPr>
          <p:spPr bwMode="auto">
            <a:xfrm>
              <a:off x="2060931" y="5622077"/>
              <a:ext cx="5240275" cy="558198"/>
            </a:xfrm>
            <a:prstGeom prst="roundRect">
              <a:avLst>
                <a:gd name="adj" fmla="val 16667"/>
              </a:avLst>
            </a:prstGeom>
            <a:ln>
              <a:headEnd/>
              <a:tailEnd/>
            </a:ln>
          </p:spPr>
          <p:style>
            <a:lnRef idx="1">
              <a:schemeClr val="dk1"/>
            </a:lnRef>
            <a:fillRef idx="2">
              <a:schemeClr val="dk1"/>
            </a:fillRef>
            <a:effectRef idx="1">
              <a:schemeClr val="dk1"/>
            </a:effectRef>
            <a:fontRef idx="minor">
              <a:schemeClr val="dk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2800" dirty="0" smtClean="0">
                  <a:solidFill>
                    <a:schemeClr val="dk1"/>
                  </a:solidFill>
                  <a:latin typeface="+mn-lt"/>
                  <a:ea typeface="+mn-ea"/>
                  <a:cs typeface="+mn-cs"/>
                </a:rPr>
                <a:t>Leo Client  </a:t>
              </a:r>
              <a:endParaRPr lang="en-US" sz="2800" dirty="0">
                <a:solidFill>
                  <a:schemeClr val="dk1"/>
                </a:solidFill>
                <a:latin typeface="+mn-lt"/>
                <a:ea typeface="+mn-ea"/>
                <a:cs typeface="+mn-cs"/>
              </a:endParaRPr>
            </a:p>
          </p:txBody>
        </p:sp>
        <p:sp>
          <p:nvSpPr>
            <p:cNvPr id="70" name="Down Arrow 69"/>
            <p:cNvSpPr/>
            <p:nvPr/>
          </p:nvSpPr>
          <p:spPr>
            <a:xfrm>
              <a:off x="4495800" y="1828800"/>
              <a:ext cx="305630" cy="305630"/>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71" name="Down Arrow 70"/>
            <p:cNvSpPr/>
            <p:nvPr/>
          </p:nvSpPr>
          <p:spPr>
            <a:xfrm flipV="1">
              <a:off x="2875944" y="5307963"/>
              <a:ext cx="305630" cy="305630"/>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72" name="Down Arrow 71"/>
            <p:cNvSpPr/>
            <p:nvPr/>
          </p:nvSpPr>
          <p:spPr>
            <a:xfrm>
              <a:off x="6055885" y="5307963"/>
              <a:ext cx="305630" cy="305630"/>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73" name="TextBox 72"/>
            <p:cNvSpPr txBox="1">
              <a:spLocks noChangeArrowheads="1"/>
            </p:cNvSpPr>
            <p:nvPr/>
          </p:nvSpPr>
          <p:spPr bwMode="auto">
            <a:xfrm>
              <a:off x="3487203" y="3589791"/>
              <a:ext cx="2304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r>
                <a:rPr lang="en-US" sz="2400" dirty="0" smtClean="0">
                  <a:solidFill>
                    <a:srgbClr val="FFFFFF"/>
                  </a:solidFill>
                  <a:latin typeface="Calibri" charset="0"/>
                </a:rPr>
                <a:t>Broker</a:t>
              </a:r>
              <a:endParaRPr lang="en-US" sz="2000" dirty="0">
                <a:solidFill>
                  <a:srgbClr val="FFFFFF"/>
                </a:solidFill>
                <a:latin typeface="Calibri" charset="0"/>
              </a:endParaRPr>
            </a:p>
          </p:txBody>
        </p:sp>
        <p:sp>
          <p:nvSpPr>
            <p:cNvPr id="74" name="Right Arrow 73"/>
            <p:cNvSpPr>
              <a:spLocks noChangeArrowheads="1"/>
            </p:cNvSpPr>
            <p:nvPr/>
          </p:nvSpPr>
          <p:spPr bwMode="auto">
            <a:xfrm>
              <a:off x="1583582" y="5825425"/>
              <a:ext cx="460568" cy="237712"/>
            </a:xfrm>
            <a:prstGeom prst="rightArrow">
              <a:avLst>
                <a:gd name="adj1" fmla="val 50000"/>
                <a:gd name="adj2" fmla="val 49998"/>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1400">
                <a:solidFill>
                  <a:schemeClr val="lt1"/>
                </a:solidFill>
                <a:latin typeface="+mn-lt"/>
                <a:ea typeface="+mn-ea"/>
                <a:cs typeface="+mn-cs"/>
              </a:endParaRPr>
            </a:p>
          </p:txBody>
        </p:sp>
        <p:sp>
          <p:nvSpPr>
            <p:cNvPr id="75" name="Alternate Process 74"/>
            <p:cNvSpPr>
              <a:spLocks noChangeArrowheads="1"/>
            </p:cNvSpPr>
            <p:nvPr/>
          </p:nvSpPr>
          <p:spPr bwMode="auto">
            <a:xfrm>
              <a:off x="329030" y="5583873"/>
              <a:ext cx="1324395" cy="740727"/>
            </a:xfrm>
            <a:prstGeom prst="flowChartAlternateProcess">
              <a:avLst/>
            </a:prstGeom>
            <a:ln>
              <a:headEnd/>
              <a:tailEnd/>
            </a:ln>
          </p:spPr>
          <p:style>
            <a:lnRef idx="1">
              <a:schemeClr val="dk1"/>
            </a:lnRef>
            <a:fillRef idx="2">
              <a:schemeClr val="dk1"/>
            </a:fillRef>
            <a:effectRef idx="1">
              <a:schemeClr val="dk1"/>
            </a:effectRef>
            <a:fontRef idx="minor">
              <a:schemeClr val="dk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600" dirty="0" smtClean="0">
                  <a:solidFill>
                    <a:schemeClr val="dk1"/>
                  </a:solidFill>
                  <a:latin typeface="+mn-lt"/>
                  <a:ea typeface="+mn-ea"/>
                  <a:cs typeface="+mn-cs"/>
                </a:rPr>
                <a:t>Leo Collection Readers</a:t>
              </a:r>
              <a:endParaRPr lang="en-US" sz="1600" dirty="0">
                <a:solidFill>
                  <a:schemeClr val="dk1"/>
                </a:solidFill>
                <a:latin typeface="+mn-lt"/>
                <a:ea typeface="+mn-ea"/>
                <a:cs typeface="+mn-cs"/>
              </a:endParaRPr>
            </a:p>
          </p:txBody>
        </p:sp>
        <p:sp>
          <p:nvSpPr>
            <p:cNvPr id="76" name="Rounded Rectangle 75"/>
            <p:cNvSpPr>
              <a:spLocks noChangeArrowheads="1"/>
            </p:cNvSpPr>
            <p:nvPr/>
          </p:nvSpPr>
          <p:spPr bwMode="auto">
            <a:xfrm>
              <a:off x="2060931" y="1228809"/>
              <a:ext cx="5240274" cy="558199"/>
            </a:xfrm>
            <a:prstGeom prst="roundRect">
              <a:avLst>
                <a:gd name="adj" fmla="val 16667"/>
              </a:avLst>
            </a:prstGeom>
            <a:ln>
              <a:headEnd/>
              <a:tailEnd/>
            </a:ln>
          </p:spPr>
          <p:style>
            <a:lnRef idx="1">
              <a:schemeClr val="dk1"/>
            </a:lnRef>
            <a:fillRef idx="2">
              <a:schemeClr val="dk1"/>
            </a:fillRef>
            <a:effectRef idx="1">
              <a:schemeClr val="dk1"/>
            </a:effectRef>
            <a:fontRef idx="minor">
              <a:schemeClr val="dk1"/>
            </a:fontRef>
          </p:style>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2800" dirty="0" smtClean="0">
                  <a:solidFill>
                    <a:schemeClr val="dk1"/>
                  </a:solidFill>
                  <a:latin typeface="+mn-lt"/>
                  <a:ea typeface="+mn-ea"/>
                  <a:cs typeface="+mn-cs"/>
                </a:rPr>
                <a:t>Leo Service  </a:t>
              </a:r>
              <a:endParaRPr lang="en-US" sz="2800" dirty="0">
                <a:solidFill>
                  <a:schemeClr val="dk1"/>
                </a:solidFill>
                <a:latin typeface="+mn-lt"/>
                <a:ea typeface="+mn-ea"/>
                <a:cs typeface="+mn-cs"/>
              </a:endParaRPr>
            </a:p>
          </p:txBody>
        </p:sp>
        <p:sp>
          <p:nvSpPr>
            <p:cNvPr id="77" name="Down Arrow 76"/>
            <p:cNvSpPr/>
            <p:nvPr/>
          </p:nvSpPr>
          <p:spPr>
            <a:xfrm>
              <a:off x="6085055" y="4130010"/>
              <a:ext cx="241957" cy="62611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sp>
          <p:nvSpPr>
            <p:cNvPr id="78" name="Down Arrow 77"/>
            <p:cNvSpPr/>
            <p:nvPr/>
          </p:nvSpPr>
          <p:spPr>
            <a:xfrm>
              <a:off x="6085183" y="2703565"/>
              <a:ext cx="242530" cy="848297"/>
            </a:xfrm>
            <a:prstGeom prst="downArrow">
              <a:avLst/>
            </a:prstGeom>
            <a:solidFill>
              <a:schemeClr val="tx1"/>
            </a:solidFill>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sz="1400">
                <a:solidFill>
                  <a:schemeClr val="tx1"/>
                </a:solidFill>
              </a:endParaRPr>
            </a:p>
          </p:txBody>
        </p:sp>
      </p:grpSp>
    </p:spTree>
    <p:extLst>
      <p:ext uri="{BB962C8B-B14F-4D97-AF65-F5344CB8AC3E}">
        <p14:creationId xmlns:p14="http://schemas.microsoft.com/office/powerpoint/2010/main" val="45988251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Leo</a:t>
            </a:r>
            <a:endParaRPr lang="en-US" dirty="0"/>
          </a:p>
        </p:txBody>
      </p:sp>
      <p:sp>
        <p:nvSpPr>
          <p:cNvPr id="5" name="Slide Number Placeholder 4"/>
          <p:cNvSpPr>
            <a:spLocks noGrp="1"/>
          </p:cNvSpPr>
          <p:nvPr>
            <p:ph type="sldNum" sz="quarter" idx="12"/>
          </p:nvPr>
        </p:nvSpPr>
        <p:spPr/>
        <p:txBody>
          <a:bodyPr/>
          <a:lstStyle/>
          <a:p>
            <a:fld id="{0C51A5A3-E10C-4341-BA90-22F05299F932}" type="slidenum">
              <a:rPr lang="en-US" smtClean="0"/>
              <a:pPr/>
              <a:t>46</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
        <p:nvSpPr>
          <p:cNvPr id="35" name="Rectangle 34"/>
          <p:cNvSpPr/>
          <p:nvPr/>
        </p:nvSpPr>
        <p:spPr>
          <a:xfrm>
            <a:off x="1376866" y="1351358"/>
            <a:ext cx="1721097" cy="464124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0000FF"/>
                </a:solidFill>
                <a:effectLst/>
                <a:uLnTx/>
                <a:uFillTx/>
                <a:latin typeface="Calibri"/>
                <a:ea typeface="+mn-ea"/>
                <a:cs typeface="+mn-cs"/>
              </a:rPr>
              <a:t>Readers</a:t>
            </a:r>
            <a:endParaRPr kumimoji="0" lang="en-US" sz="2800" b="0" i="0" u="none" strike="noStrike" kern="0" cap="none" spc="0" normalizeH="0" baseline="0" noProof="0" dirty="0">
              <a:ln>
                <a:noFill/>
              </a:ln>
              <a:solidFill>
                <a:srgbClr val="0000FF"/>
              </a:solidFill>
              <a:effectLst/>
              <a:uLnTx/>
              <a:uFillTx/>
              <a:latin typeface="Calibri"/>
              <a:ea typeface="+mn-ea"/>
              <a:cs typeface="+mn-cs"/>
            </a:endParaRPr>
          </a:p>
        </p:txBody>
      </p:sp>
      <p:sp>
        <p:nvSpPr>
          <p:cNvPr id="36" name="Rectangle 35"/>
          <p:cNvSpPr/>
          <p:nvPr/>
        </p:nvSpPr>
        <p:spPr>
          <a:xfrm>
            <a:off x="3284069" y="1351358"/>
            <a:ext cx="2350170" cy="464124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libri"/>
                <a:ea typeface="+mn-ea"/>
                <a:cs typeface="+mn-cs"/>
              </a:rPr>
              <a:t>Pipeline</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7" name="Rectangle 36"/>
          <p:cNvSpPr/>
          <p:nvPr/>
        </p:nvSpPr>
        <p:spPr>
          <a:xfrm>
            <a:off x="5756696" y="1351358"/>
            <a:ext cx="1624236" cy="4641242"/>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C0504D">
                    <a:lumMod val="50000"/>
                  </a:srgbClr>
                </a:solidFill>
                <a:effectLst/>
                <a:uLnTx/>
                <a:uFillTx/>
                <a:latin typeface="Calibri"/>
                <a:ea typeface="+mn-ea"/>
                <a:cs typeface="+mn-cs"/>
              </a:rPr>
              <a:t>Listeners</a:t>
            </a:r>
          </a:p>
        </p:txBody>
      </p:sp>
      <p:sp>
        <p:nvSpPr>
          <p:cNvPr id="38" name="Multidocument 37"/>
          <p:cNvSpPr/>
          <p:nvPr/>
        </p:nvSpPr>
        <p:spPr>
          <a:xfrm>
            <a:off x="106826" y="4568178"/>
            <a:ext cx="1115736" cy="1281980"/>
          </a:xfrm>
          <a:prstGeom prst="flowChartMultidocumen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Files</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9" name="Magnetic Disk 38"/>
          <p:cNvSpPr/>
          <p:nvPr/>
        </p:nvSpPr>
        <p:spPr>
          <a:xfrm>
            <a:off x="106826" y="1944867"/>
            <a:ext cx="1115736" cy="1566865"/>
          </a:xfrm>
          <a:prstGeom prst="flowChartMagneticDisk">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Database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0" name="TextBox 39"/>
          <p:cNvSpPr txBox="1"/>
          <p:nvPr/>
        </p:nvSpPr>
        <p:spPr>
          <a:xfrm>
            <a:off x="1376866" y="2455279"/>
            <a:ext cx="1697123" cy="914400"/>
          </a:xfrm>
          <a:prstGeom prst="rect">
            <a:avLst/>
          </a:prstGeom>
          <a:solidFill>
            <a:srgbClr val="C0504D"/>
          </a:solidFill>
          <a:ln w="25400" cap="flat" cmpd="sng" algn="ctr">
            <a:solidFill>
              <a:srgbClr val="C0504D">
                <a:shade val="50000"/>
              </a:srgbClr>
            </a:solidFill>
            <a:prstDash val="solid"/>
          </a:ln>
          <a:effectLst/>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Batch database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reader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1" name="TextBox 40"/>
          <p:cNvSpPr txBox="1"/>
          <p:nvPr/>
        </p:nvSpPr>
        <p:spPr>
          <a:xfrm>
            <a:off x="1376865" y="4568177"/>
            <a:ext cx="1697123" cy="914400"/>
          </a:xfrm>
          <a:prstGeom prst="rect">
            <a:avLst/>
          </a:prstGeom>
          <a:solidFill>
            <a:srgbClr val="8064A2"/>
          </a:solidFill>
          <a:ln w="25400" cap="flat" cmpd="sng" algn="ctr">
            <a:solidFill>
              <a:srgbClr val="8064A2">
                <a:shade val="50000"/>
              </a:srgbClr>
            </a:solidFill>
            <a:prstDash val="solid"/>
          </a:ln>
          <a:effectLst/>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File Reader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2" name="TextBox 41"/>
          <p:cNvSpPr txBox="1"/>
          <p:nvPr/>
        </p:nvSpPr>
        <p:spPr>
          <a:xfrm>
            <a:off x="3405506" y="1844487"/>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Alcohol</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3" name="TextBox 42"/>
          <p:cNvSpPr txBox="1"/>
          <p:nvPr/>
        </p:nvSpPr>
        <p:spPr>
          <a:xfrm>
            <a:off x="3405506" y="2571755"/>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Window </a:t>
            </a:r>
            <a:r>
              <a:rPr kumimoji="0" lang="en-US" sz="1800" b="0" i="0" u="none" strike="noStrike" kern="0" cap="none" spc="0" normalizeH="0" baseline="0" noProof="0" dirty="0" err="1" smtClean="0">
                <a:ln>
                  <a:noFill/>
                </a:ln>
                <a:solidFill>
                  <a:sysClr val="windowText" lastClr="000000"/>
                </a:solidFill>
                <a:effectLst/>
                <a:uLnTx/>
                <a:uFillTx/>
                <a:latin typeface="Calibri"/>
                <a:ea typeface="+mn-ea"/>
                <a:cs typeface="+mn-cs"/>
              </a:rPr>
              <a:t>Sectionizer</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8" name="TextBox 47"/>
          <p:cNvSpPr txBox="1"/>
          <p:nvPr/>
        </p:nvSpPr>
        <p:spPr>
          <a:xfrm>
            <a:off x="5756696" y="3340209"/>
            <a:ext cx="1624236" cy="714290"/>
          </a:xfrm>
          <a:prstGeom prst="rect">
            <a:avLst/>
          </a:prstGeom>
          <a:solidFill>
            <a:srgbClr val="F79646"/>
          </a:solidFill>
          <a:ln w="25400" cap="flat" cmpd="sng" algn="ctr">
            <a:solidFill>
              <a:srgbClr val="F79646">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CSV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9" name="TextBox 48"/>
          <p:cNvSpPr txBox="1"/>
          <p:nvPr/>
        </p:nvSpPr>
        <p:spPr>
          <a:xfrm>
            <a:off x="5756696" y="2220433"/>
            <a:ext cx="1624236" cy="714290"/>
          </a:xfrm>
          <a:prstGeom prst="rect">
            <a:avLst/>
          </a:prstGeom>
          <a:solidFill>
            <a:srgbClr val="4F81BD"/>
          </a:solidFill>
          <a:ln w="25400" cap="flat" cmpd="sng" algn="ctr">
            <a:solidFill>
              <a:srgbClr val="4F81BD">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XMI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0" name="TextBox 49"/>
          <p:cNvSpPr txBox="1"/>
          <p:nvPr/>
        </p:nvSpPr>
        <p:spPr>
          <a:xfrm>
            <a:off x="5756696" y="4459985"/>
            <a:ext cx="1624236" cy="927235"/>
          </a:xfrm>
          <a:prstGeom prst="rect">
            <a:avLst/>
          </a:prstGeom>
          <a:solidFill>
            <a:srgbClr val="4BACC6"/>
          </a:solidFill>
          <a:ln w="25400" cap="flat" cmpd="sng" algn="ctr">
            <a:solidFill>
              <a:srgbClr val="4BACC6">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Batch database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Magnetic Disk 50"/>
          <p:cNvSpPr/>
          <p:nvPr/>
        </p:nvSpPr>
        <p:spPr>
          <a:xfrm>
            <a:off x="7879473" y="4459986"/>
            <a:ext cx="1115736" cy="1566865"/>
          </a:xfrm>
          <a:prstGeom prst="flowChartMagneticDisk">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Database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2" name="Multidocument 51"/>
          <p:cNvSpPr/>
          <p:nvPr/>
        </p:nvSpPr>
        <p:spPr>
          <a:xfrm>
            <a:off x="7772647" y="1243164"/>
            <a:ext cx="1115736" cy="1281980"/>
          </a:xfrm>
          <a:prstGeom prst="flowChartMultidocumen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XMI Files</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3" name="Document 52"/>
          <p:cNvSpPr/>
          <p:nvPr/>
        </p:nvSpPr>
        <p:spPr>
          <a:xfrm>
            <a:off x="7772647" y="3048793"/>
            <a:ext cx="1115736" cy="1245013"/>
          </a:xfrm>
          <a:prstGeom prst="flowChartDocumen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Delimited file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54" name="Straight Arrow Connector 53"/>
          <p:cNvCxnSpPr>
            <a:stCxn id="49" idx="3"/>
            <a:endCxn id="52" idx="1"/>
          </p:cNvCxnSpPr>
          <p:nvPr/>
        </p:nvCxnSpPr>
        <p:spPr>
          <a:xfrm flipV="1">
            <a:off x="7380932" y="1884154"/>
            <a:ext cx="391715" cy="693424"/>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5" name="Straight Arrow Connector 54"/>
          <p:cNvCxnSpPr>
            <a:stCxn id="48" idx="3"/>
            <a:endCxn id="53" idx="1"/>
          </p:cNvCxnSpPr>
          <p:nvPr/>
        </p:nvCxnSpPr>
        <p:spPr>
          <a:xfrm flipV="1">
            <a:off x="7380932" y="3671300"/>
            <a:ext cx="391715" cy="26054"/>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6" name="Straight Arrow Connector 55"/>
          <p:cNvCxnSpPr>
            <a:stCxn id="50" idx="3"/>
            <a:endCxn id="51" idx="2"/>
          </p:cNvCxnSpPr>
          <p:nvPr/>
        </p:nvCxnSpPr>
        <p:spPr>
          <a:xfrm>
            <a:off x="7380932" y="4923603"/>
            <a:ext cx="498541" cy="31981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7" name="Straight Arrow Connector 56"/>
          <p:cNvCxnSpPr/>
          <p:nvPr/>
        </p:nvCxnSpPr>
        <p:spPr>
          <a:xfrm flipV="1">
            <a:off x="852701" y="3155624"/>
            <a:ext cx="937694" cy="1721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8" name="Straight Arrow Connector 57"/>
          <p:cNvCxnSpPr/>
          <p:nvPr/>
        </p:nvCxnSpPr>
        <p:spPr>
          <a:xfrm flipV="1">
            <a:off x="852701" y="5300855"/>
            <a:ext cx="937694" cy="1721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9" name="Straight Arrow Connector 58"/>
          <p:cNvCxnSpPr>
            <a:stCxn id="42" idx="2"/>
            <a:endCxn id="43" idx="0"/>
          </p:cNvCxnSpPr>
          <p:nvPr/>
        </p:nvCxnSpPr>
        <p:spPr>
          <a:xfrm>
            <a:off x="4457066" y="2213819"/>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0" name="Straight Arrow Connector 59"/>
          <p:cNvCxnSpPr/>
          <p:nvPr/>
        </p:nvCxnSpPr>
        <p:spPr>
          <a:xfrm>
            <a:off x="4457066" y="2934723"/>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4" name="Straight Arrow Connector 47"/>
          <p:cNvCxnSpPr>
            <a:stCxn id="35" idx="0"/>
            <a:endCxn id="36" idx="0"/>
          </p:cNvCxnSpPr>
          <p:nvPr/>
        </p:nvCxnSpPr>
        <p:spPr>
          <a:xfrm rot="5400000" flipH="1" flipV="1">
            <a:off x="3348284" y="240489"/>
            <a:ext cx="12700" cy="2221739"/>
          </a:xfrm>
          <a:prstGeom prst="bentConnector3">
            <a:avLst>
              <a:gd name="adj1" fmla="val 2534535"/>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5" name="Straight Arrow Connector 53"/>
          <p:cNvCxnSpPr>
            <a:stCxn id="36" idx="2"/>
            <a:endCxn id="37" idx="2"/>
          </p:cNvCxnSpPr>
          <p:nvPr/>
        </p:nvCxnSpPr>
        <p:spPr>
          <a:xfrm rot="16200000" flipH="1">
            <a:off x="5513984" y="4937770"/>
            <a:ext cx="12700" cy="2109660"/>
          </a:xfrm>
          <a:prstGeom prst="bentConnector3">
            <a:avLst>
              <a:gd name="adj1" fmla="val 2437583"/>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sp>
        <p:nvSpPr>
          <p:cNvPr id="3" name="Explosion 1 2"/>
          <p:cNvSpPr/>
          <p:nvPr/>
        </p:nvSpPr>
        <p:spPr>
          <a:xfrm>
            <a:off x="838200" y="29718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Explosion 1 65"/>
          <p:cNvSpPr/>
          <p:nvPr/>
        </p:nvSpPr>
        <p:spPr>
          <a:xfrm>
            <a:off x="838200" y="50292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Explosion 1 66"/>
          <p:cNvSpPr/>
          <p:nvPr/>
        </p:nvSpPr>
        <p:spPr>
          <a:xfrm>
            <a:off x="4419600" y="14478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Explosion 1 71"/>
          <p:cNvSpPr/>
          <p:nvPr/>
        </p:nvSpPr>
        <p:spPr>
          <a:xfrm>
            <a:off x="7162800" y="19050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Explosion 1 72"/>
          <p:cNvSpPr/>
          <p:nvPr/>
        </p:nvSpPr>
        <p:spPr>
          <a:xfrm>
            <a:off x="7239000" y="34290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Explosion 1 73"/>
          <p:cNvSpPr/>
          <p:nvPr/>
        </p:nvSpPr>
        <p:spPr>
          <a:xfrm>
            <a:off x="7010400" y="48006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2346" b="89969" l="13243" r="90000"/>
                    </a14:imgEffect>
                  </a14:imgLayer>
                </a14:imgProps>
              </a:ext>
            </a:extLst>
          </a:blip>
          <a:stretch>
            <a:fillRect/>
          </a:stretch>
        </p:blipFill>
        <p:spPr>
          <a:xfrm>
            <a:off x="457200" y="2590800"/>
            <a:ext cx="1653352" cy="1447800"/>
          </a:xfrm>
          <a:prstGeom prst="rect">
            <a:avLst/>
          </a:prstGeom>
        </p:spPr>
      </p:pic>
      <p:pic>
        <p:nvPicPr>
          <p:cNvPr id="75" name="Picture 74"/>
          <p:cNvPicPr>
            <a:picLocks noChangeAspect="1"/>
          </p:cNvPicPr>
          <p:nvPr/>
        </p:nvPicPr>
        <p:blipFill>
          <a:blip r:embed="rId3">
            <a:extLst>
              <a:ext uri="{BEBA8EAE-BF5A-486C-A8C5-ECC9F3942E4B}">
                <a14:imgProps xmlns:a14="http://schemas.microsoft.com/office/drawing/2010/main">
                  <a14:imgLayer r:embed="rId5">
                    <a14:imgEffect>
                      <a14:backgroundRemoval t="12346" b="89969" l="13243" r="90000"/>
                    </a14:imgEffect>
                  </a14:imgLayer>
                </a14:imgProps>
              </a:ext>
            </a:extLst>
          </a:blip>
          <a:stretch>
            <a:fillRect/>
          </a:stretch>
        </p:blipFill>
        <p:spPr>
          <a:xfrm>
            <a:off x="457200" y="4648200"/>
            <a:ext cx="1653352" cy="1447800"/>
          </a:xfrm>
          <a:prstGeom prst="rect">
            <a:avLst/>
          </a:prstGeom>
        </p:spPr>
      </p:pic>
      <p:pic>
        <p:nvPicPr>
          <p:cNvPr id="76" name="Picture 75"/>
          <p:cNvPicPr>
            <a:picLocks noChangeAspect="1"/>
          </p:cNvPicPr>
          <p:nvPr/>
        </p:nvPicPr>
        <p:blipFill>
          <a:blip r:embed="rId3">
            <a:extLst>
              <a:ext uri="{BEBA8EAE-BF5A-486C-A8C5-ECC9F3942E4B}">
                <a14:imgProps xmlns:a14="http://schemas.microsoft.com/office/drawing/2010/main">
                  <a14:imgLayer r:embed="rId4">
                    <a14:imgEffect>
                      <a14:backgroundRemoval t="12346" b="89969" l="13243" r="90000"/>
                    </a14:imgEffect>
                  </a14:imgLayer>
                </a14:imgProps>
              </a:ext>
            </a:extLst>
          </a:blip>
          <a:stretch>
            <a:fillRect/>
          </a:stretch>
        </p:blipFill>
        <p:spPr>
          <a:xfrm>
            <a:off x="4038600" y="1066800"/>
            <a:ext cx="1653352" cy="1447800"/>
          </a:xfrm>
          <a:prstGeom prst="rect">
            <a:avLst/>
          </a:prstGeom>
        </p:spPr>
      </p:pic>
      <p:pic>
        <p:nvPicPr>
          <p:cNvPr id="77" name="Picture 76"/>
          <p:cNvPicPr>
            <a:picLocks noChangeAspect="1"/>
          </p:cNvPicPr>
          <p:nvPr/>
        </p:nvPicPr>
        <p:blipFill>
          <a:blip r:embed="rId3">
            <a:extLst>
              <a:ext uri="{BEBA8EAE-BF5A-486C-A8C5-ECC9F3942E4B}">
                <a14:imgProps xmlns:a14="http://schemas.microsoft.com/office/drawing/2010/main">
                  <a14:imgLayer r:embed="rId4">
                    <a14:imgEffect>
                      <a14:backgroundRemoval t="12346" b="89969" l="13243" r="90000"/>
                    </a14:imgEffect>
                  </a14:imgLayer>
                </a14:imgProps>
              </a:ext>
            </a:extLst>
          </a:blip>
          <a:stretch>
            <a:fillRect/>
          </a:stretch>
        </p:blipFill>
        <p:spPr>
          <a:xfrm>
            <a:off x="6781800" y="1524000"/>
            <a:ext cx="1653352" cy="1447800"/>
          </a:xfrm>
          <a:prstGeom prst="rect">
            <a:avLst/>
          </a:prstGeom>
        </p:spPr>
      </p:pic>
      <p:pic>
        <p:nvPicPr>
          <p:cNvPr id="78" name="Picture 77"/>
          <p:cNvPicPr>
            <a:picLocks noChangeAspect="1"/>
          </p:cNvPicPr>
          <p:nvPr/>
        </p:nvPicPr>
        <p:blipFill>
          <a:blip r:embed="rId3">
            <a:extLst>
              <a:ext uri="{BEBA8EAE-BF5A-486C-A8C5-ECC9F3942E4B}">
                <a14:imgProps xmlns:a14="http://schemas.microsoft.com/office/drawing/2010/main">
                  <a14:imgLayer r:embed="rId4">
                    <a14:imgEffect>
                      <a14:backgroundRemoval t="12346" b="89969" l="13243" r="90000"/>
                    </a14:imgEffect>
                  </a14:imgLayer>
                </a14:imgProps>
              </a:ext>
            </a:extLst>
          </a:blip>
          <a:stretch>
            <a:fillRect/>
          </a:stretch>
        </p:blipFill>
        <p:spPr>
          <a:xfrm>
            <a:off x="6781800" y="3048000"/>
            <a:ext cx="1653352" cy="1447800"/>
          </a:xfrm>
          <a:prstGeom prst="rect">
            <a:avLst/>
          </a:prstGeom>
        </p:spPr>
      </p:pic>
      <p:pic>
        <p:nvPicPr>
          <p:cNvPr id="79" name="Picture 78"/>
          <p:cNvPicPr>
            <a:picLocks noChangeAspect="1"/>
          </p:cNvPicPr>
          <p:nvPr/>
        </p:nvPicPr>
        <p:blipFill>
          <a:blip r:embed="rId3">
            <a:extLst>
              <a:ext uri="{BEBA8EAE-BF5A-486C-A8C5-ECC9F3942E4B}">
                <a14:imgProps xmlns:a14="http://schemas.microsoft.com/office/drawing/2010/main">
                  <a14:imgLayer r:embed="rId6">
                    <a14:imgEffect>
                      <a14:backgroundRemoval t="12346" b="89969" l="13243" r="90000"/>
                    </a14:imgEffect>
                  </a14:imgLayer>
                </a14:imgProps>
              </a:ext>
            </a:extLst>
          </a:blip>
          <a:stretch>
            <a:fillRect/>
          </a:stretch>
        </p:blipFill>
        <p:spPr>
          <a:xfrm>
            <a:off x="6705600" y="4495800"/>
            <a:ext cx="1653352" cy="1447800"/>
          </a:xfrm>
          <a:prstGeom prst="rect">
            <a:avLst/>
          </a:prstGeom>
        </p:spPr>
      </p:pic>
      <p:sp>
        <p:nvSpPr>
          <p:cNvPr id="68" name="TextBox 67"/>
          <p:cNvSpPr txBox="1"/>
          <p:nvPr/>
        </p:nvSpPr>
        <p:spPr>
          <a:xfrm>
            <a:off x="3405506" y="3299023"/>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Past use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9" name="TextBox 68"/>
          <p:cNvSpPr txBox="1"/>
          <p:nvPr/>
        </p:nvSpPr>
        <p:spPr>
          <a:xfrm>
            <a:off x="3429000" y="37338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Current</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0" name="TextBox 69"/>
          <p:cNvSpPr txBox="1"/>
          <p:nvPr/>
        </p:nvSpPr>
        <p:spPr>
          <a:xfrm>
            <a:off x="3429000" y="41910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Never use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1" name="TextBox 70"/>
          <p:cNvSpPr txBox="1"/>
          <p:nvPr/>
        </p:nvSpPr>
        <p:spPr>
          <a:xfrm>
            <a:off x="3429000" y="46482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Exclude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0" name="TextBox 79"/>
          <p:cNvSpPr txBox="1"/>
          <p:nvPr/>
        </p:nvSpPr>
        <p:spPr>
          <a:xfrm>
            <a:off x="3429000" y="54102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Logic</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81" name="Straight Arrow Connector 80"/>
          <p:cNvCxnSpPr>
            <a:endCxn id="80" idx="0"/>
          </p:cNvCxnSpPr>
          <p:nvPr/>
        </p:nvCxnSpPr>
        <p:spPr>
          <a:xfrm>
            <a:off x="4480560" y="5052264"/>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238284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Leo</a:t>
            </a:r>
            <a:endParaRPr lang="en-US" dirty="0"/>
          </a:p>
        </p:txBody>
      </p:sp>
      <p:sp>
        <p:nvSpPr>
          <p:cNvPr id="5" name="Slide Number Placeholder 4"/>
          <p:cNvSpPr>
            <a:spLocks noGrp="1"/>
          </p:cNvSpPr>
          <p:nvPr>
            <p:ph type="sldNum" sz="quarter" idx="12"/>
          </p:nvPr>
        </p:nvSpPr>
        <p:spPr/>
        <p:txBody>
          <a:bodyPr/>
          <a:lstStyle/>
          <a:p>
            <a:fld id="{0C51A5A3-E10C-4341-BA90-22F05299F932}" type="slidenum">
              <a:rPr lang="en-US" smtClean="0"/>
              <a:pPr/>
              <a:t>47</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
        <p:nvSpPr>
          <p:cNvPr id="35" name="Rectangle 34"/>
          <p:cNvSpPr/>
          <p:nvPr/>
        </p:nvSpPr>
        <p:spPr>
          <a:xfrm>
            <a:off x="1376866" y="1351358"/>
            <a:ext cx="1721097" cy="464124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0000FF"/>
                </a:solidFill>
                <a:effectLst/>
                <a:uLnTx/>
                <a:uFillTx/>
                <a:latin typeface="Calibri"/>
                <a:ea typeface="+mn-ea"/>
                <a:cs typeface="+mn-cs"/>
              </a:rPr>
              <a:t>Readers</a:t>
            </a:r>
            <a:endParaRPr kumimoji="0" lang="en-US" sz="2800" b="0" i="0" u="none" strike="noStrike" kern="0" cap="none" spc="0" normalizeH="0" baseline="0" noProof="0" dirty="0">
              <a:ln>
                <a:noFill/>
              </a:ln>
              <a:solidFill>
                <a:srgbClr val="0000FF"/>
              </a:solidFill>
              <a:effectLst/>
              <a:uLnTx/>
              <a:uFillTx/>
              <a:latin typeface="Calibri"/>
              <a:ea typeface="+mn-ea"/>
              <a:cs typeface="+mn-cs"/>
            </a:endParaRPr>
          </a:p>
        </p:txBody>
      </p:sp>
      <p:sp>
        <p:nvSpPr>
          <p:cNvPr id="36" name="Rectangle 35"/>
          <p:cNvSpPr/>
          <p:nvPr/>
        </p:nvSpPr>
        <p:spPr>
          <a:xfrm>
            <a:off x="3284069" y="1351358"/>
            <a:ext cx="2350170" cy="4641242"/>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latin typeface="Calibri"/>
                <a:ea typeface="+mn-ea"/>
                <a:cs typeface="+mn-cs"/>
              </a:rPr>
              <a:t>Pipeline</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7" name="Rectangle 36"/>
          <p:cNvSpPr/>
          <p:nvPr/>
        </p:nvSpPr>
        <p:spPr>
          <a:xfrm>
            <a:off x="5756696" y="1351358"/>
            <a:ext cx="1624236" cy="4641242"/>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C0504D">
                    <a:lumMod val="50000"/>
                  </a:srgbClr>
                </a:solidFill>
                <a:effectLst/>
                <a:uLnTx/>
                <a:uFillTx/>
                <a:latin typeface="Calibri"/>
                <a:ea typeface="+mn-ea"/>
                <a:cs typeface="+mn-cs"/>
              </a:rPr>
              <a:t>Listeners</a:t>
            </a:r>
          </a:p>
        </p:txBody>
      </p:sp>
      <p:sp>
        <p:nvSpPr>
          <p:cNvPr id="38" name="Multidocument 37"/>
          <p:cNvSpPr/>
          <p:nvPr/>
        </p:nvSpPr>
        <p:spPr>
          <a:xfrm>
            <a:off x="106826" y="4568178"/>
            <a:ext cx="1115736" cy="1281980"/>
          </a:xfrm>
          <a:prstGeom prst="flowChartMultidocumen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Files</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9" name="Magnetic Disk 38"/>
          <p:cNvSpPr/>
          <p:nvPr/>
        </p:nvSpPr>
        <p:spPr>
          <a:xfrm>
            <a:off x="106826" y="1944867"/>
            <a:ext cx="1115736" cy="1566865"/>
          </a:xfrm>
          <a:prstGeom prst="flowChartMagneticDisk">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Database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0" name="TextBox 39"/>
          <p:cNvSpPr txBox="1"/>
          <p:nvPr/>
        </p:nvSpPr>
        <p:spPr>
          <a:xfrm>
            <a:off x="1376866" y="2455279"/>
            <a:ext cx="1697123" cy="914400"/>
          </a:xfrm>
          <a:prstGeom prst="rect">
            <a:avLst/>
          </a:prstGeom>
          <a:solidFill>
            <a:srgbClr val="C0504D"/>
          </a:solidFill>
          <a:ln w="25400" cap="flat" cmpd="sng" algn="ctr">
            <a:solidFill>
              <a:srgbClr val="C0504D">
                <a:shade val="50000"/>
              </a:srgbClr>
            </a:solidFill>
            <a:prstDash val="solid"/>
          </a:ln>
          <a:effectLst/>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Batch database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reader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1" name="TextBox 40"/>
          <p:cNvSpPr txBox="1"/>
          <p:nvPr/>
        </p:nvSpPr>
        <p:spPr>
          <a:xfrm>
            <a:off x="1376865" y="4568177"/>
            <a:ext cx="1697123" cy="914400"/>
          </a:xfrm>
          <a:prstGeom prst="rect">
            <a:avLst/>
          </a:prstGeom>
          <a:solidFill>
            <a:srgbClr val="8064A2"/>
          </a:solidFill>
          <a:ln w="25400" cap="flat" cmpd="sng" algn="ctr">
            <a:solidFill>
              <a:srgbClr val="8064A2">
                <a:shade val="50000"/>
              </a:srgbClr>
            </a:solidFill>
            <a:prstDash val="solid"/>
          </a:ln>
          <a:effectLst/>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File Reader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2" name="TextBox 41"/>
          <p:cNvSpPr txBox="1"/>
          <p:nvPr/>
        </p:nvSpPr>
        <p:spPr>
          <a:xfrm>
            <a:off x="3405506" y="1844487"/>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Alcohol</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3" name="TextBox 42"/>
          <p:cNvSpPr txBox="1"/>
          <p:nvPr/>
        </p:nvSpPr>
        <p:spPr>
          <a:xfrm>
            <a:off x="3405506" y="2571755"/>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Window </a:t>
            </a:r>
            <a:r>
              <a:rPr kumimoji="0" lang="en-US" sz="1800" b="0" i="0" u="none" strike="noStrike" kern="0" cap="none" spc="0" normalizeH="0" baseline="0" noProof="0" dirty="0" err="1" smtClean="0">
                <a:ln>
                  <a:noFill/>
                </a:ln>
                <a:solidFill>
                  <a:sysClr val="windowText" lastClr="000000"/>
                </a:solidFill>
                <a:effectLst/>
                <a:uLnTx/>
                <a:uFillTx/>
                <a:latin typeface="Calibri"/>
                <a:ea typeface="+mn-ea"/>
                <a:cs typeface="+mn-cs"/>
              </a:rPr>
              <a:t>Sectionizer</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8" name="TextBox 47"/>
          <p:cNvSpPr txBox="1"/>
          <p:nvPr/>
        </p:nvSpPr>
        <p:spPr>
          <a:xfrm>
            <a:off x="5756696" y="3340209"/>
            <a:ext cx="1624236" cy="714290"/>
          </a:xfrm>
          <a:prstGeom prst="rect">
            <a:avLst/>
          </a:prstGeom>
          <a:solidFill>
            <a:srgbClr val="F79646"/>
          </a:solidFill>
          <a:ln w="25400" cap="flat" cmpd="sng" algn="ctr">
            <a:solidFill>
              <a:srgbClr val="F79646">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CSV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9" name="TextBox 48"/>
          <p:cNvSpPr txBox="1"/>
          <p:nvPr/>
        </p:nvSpPr>
        <p:spPr>
          <a:xfrm>
            <a:off x="5756696" y="2220433"/>
            <a:ext cx="1624236" cy="714290"/>
          </a:xfrm>
          <a:prstGeom prst="rect">
            <a:avLst/>
          </a:prstGeom>
          <a:solidFill>
            <a:srgbClr val="4F81BD"/>
          </a:solidFill>
          <a:ln w="25400" cap="flat" cmpd="sng" algn="ctr">
            <a:solidFill>
              <a:srgbClr val="4F81BD">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XMI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0" name="TextBox 49"/>
          <p:cNvSpPr txBox="1"/>
          <p:nvPr/>
        </p:nvSpPr>
        <p:spPr>
          <a:xfrm>
            <a:off x="5756696" y="4459985"/>
            <a:ext cx="1624236" cy="927235"/>
          </a:xfrm>
          <a:prstGeom prst="rect">
            <a:avLst/>
          </a:prstGeom>
          <a:solidFill>
            <a:srgbClr val="4BACC6"/>
          </a:solidFill>
          <a:ln w="25400" cap="flat" cmpd="sng" algn="ctr">
            <a:solidFill>
              <a:srgbClr val="4BACC6">
                <a:shade val="50000"/>
              </a:srgbClr>
            </a:solidFill>
            <a:prstDash val="solid"/>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Calibri"/>
                <a:ea typeface="+mn-ea"/>
                <a:cs typeface="+mn-cs"/>
              </a:rPr>
              <a:t>Batch database listener</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Magnetic Disk 50"/>
          <p:cNvSpPr/>
          <p:nvPr/>
        </p:nvSpPr>
        <p:spPr>
          <a:xfrm>
            <a:off x="7879473" y="4459986"/>
            <a:ext cx="1115736" cy="1566865"/>
          </a:xfrm>
          <a:prstGeom prst="flowChartMagneticDisk">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Database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2" name="Multidocument 51"/>
          <p:cNvSpPr/>
          <p:nvPr/>
        </p:nvSpPr>
        <p:spPr>
          <a:xfrm>
            <a:off x="7772647" y="1243164"/>
            <a:ext cx="1115736" cy="1281980"/>
          </a:xfrm>
          <a:prstGeom prst="flowChartMultidocumen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XMI Files</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3" name="Document 52"/>
          <p:cNvSpPr/>
          <p:nvPr/>
        </p:nvSpPr>
        <p:spPr>
          <a:xfrm>
            <a:off x="7772647" y="3048793"/>
            <a:ext cx="1115736" cy="1245013"/>
          </a:xfrm>
          <a:prstGeom prst="flowChartDocumen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Delimited file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54" name="Straight Arrow Connector 53"/>
          <p:cNvCxnSpPr>
            <a:stCxn id="49" idx="3"/>
            <a:endCxn id="52" idx="1"/>
          </p:cNvCxnSpPr>
          <p:nvPr/>
        </p:nvCxnSpPr>
        <p:spPr>
          <a:xfrm flipV="1">
            <a:off x="7380932" y="1884154"/>
            <a:ext cx="391715" cy="693424"/>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5" name="Straight Arrow Connector 54"/>
          <p:cNvCxnSpPr>
            <a:stCxn id="48" idx="3"/>
            <a:endCxn id="53" idx="1"/>
          </p:cNvCxnSpPr>
          <p:nvPr/>
        </p:nvCxnSpPr>
        <p:spPr>
          <a:xfrm flipV="1">
            <a:off x="7380932" y="3671300"/>
            <a:ext cx="391715" cy="26054"/>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6" name="Straight Arrow Connector 55"/>
          <p:cNvCxnSpPr>
            <a:stCxn id="50" idx="3"/>
            <a:endCxn id="51" idx="2"/>
          </p:cNvCxnSpPr>
          <p:nvPr/>
        </p:nvCxnSpPr>
        <p:spPr>
          <a:xfrm>
            <a:off x="7380932" y="4923603"/>
            <a:ext cx="498541" cy="31981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7" name="Straight Arrow Connector 56"/>
          <p:cNvCxnSpPr/>
          <p:nvPr/>
        </p:nvCxnSpPr>
        <p:spPr>
          <a:xfrm flipV="1">
            <a:off x="852701" y="3155624"/>
            <a:ext cx="937694" cy="1721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8" name="Straight Arrow Connector 57"/>
          <p:cNvCxnSpPr/>
          <p:nvPr/>
        </p:nvCxnSpPr>
        <p:spPr>
          <a:xfrm flipV="1">
            <a:off x="852701" y="5300855"/>
            <a:ext cx="937694" cy="17212"/>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59" name="Straight Arrow Connector 58"/>
          <p:cNvCxnSpPr>
            <a:stCxn id="42" idx="2"/>
            <a:endCxn id="43" idx="0"/>
          </p:cNvCxnSpPr>
          <p:nvPr/>
        </p:nvCxnSpPr>
        <p:spPr>
          <a:xfrm>
            <a:off x="4457066" y="2213819"/>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0" name="Straight Arrow Connector 59"/>
          <p:cNvCxnSpPr/>
          <p:nvPr/>
        </p:nvCxnSpPr>
        <p:spPr>
          <a:xfrm>
            <a:off x="4457066" y="2934723"/>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4" name="Straight Arrow Connector 47"/>
          <p:cNvCxnSpPr>
            <a:stCxn id="35" idx="0"/>
            <a:endCxn id="36" idx="0"/>
          </p:cNvCxnSpPr>
          <p:nvPr/>
        </p:nvCxnSpPr>
        <p:spPr>
          <a:xfrm rot="5400000" flipH="1" flipV="1">
            <a:off x="3348284" y="240489"/>
            <a:ext cx="12700" cy="2221739"/>
          </a:xfrm>
          <a:prstGeom prst="bentConnector3">
            <a:avLst>
              <a:gd name="adj1" fmla="val 2534535"/>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cxnSp>
        <p:nvCxnSpPr>
          <p:cNvPr id="65" name="Straight Arrow Connector 53"/>
          <p:cNvCxnSpPr>
            <a:stCxn id="36" idx="2"/>
            <a:endCxn id="37" idx="2"/>
          </p:cNvCxnSpPr>
          <p:nvPr/>
        </p:nvCxnSpPr>
        <p:spPr>
          <a:xfrm rot="16200000" flipH="1">
            <a:off x="5513984" y="4937770"/>
            <a:ext cx="12700" cy="2109660"/>
          </a:xfrm>
          <a:prstGeom prst="bentConnector3">
            <a:avLst>
              <a:gd name="adj1" fmla="val 2437583"/>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sp>
        <p:nvSpPr>
          <p:cNvPr id="3" name="Explosion 1 2"/>
          <p:cNvSpPr/>
          <p:nvPr/>
        </p:nvSpPr>
        <p:spPr>
          <a:xfrm>
            <a:off x="838200" y="29718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Explosion 1 65"/>
          <p:cNvSpPr/>
          <p:nvPr/>
        </p:nvSpPr>
        <p:spPr>
          <a:xfrm>
            <a:off x="838200" y="50292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Explosion 1 66"/>
          <p:cNvSpPr/>
          <p:nvPr/>
        </p:nvSpPr>
        <p:spPr>
          <a:xfrm>
            <a:off x="4419600" y="14478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Explosion 1 71"/>
          <p:cNvSpPr/>
          <p:nvPr/>
        </p:nvSpPr>
        <p:spPr>
          <a:xfrm>
            <a:off x="7162800" y="19050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Explosion 1 72"/>
          <p:cNvSpPr/>
          <p:nvPr/>
        </p:nvSpPr>
        <p:spPr>
          <a:xfrm>
            <a:off x="7239000" y="34290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Explosion 1 73"/>
          <p:cNvSpPr/>
          <p:nvPr/>
        </p:nvSpPr>
        <p:spPr>
          <a:xfrm>
            <a:off x="7010400" y="4800600"/>
            <a:ext cx="838200" cy="762000"/>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2346" b="89969" l="13243" r="90000"/>
                    </a14:imgEffect>
                  </a14:imgLayer>
                </a14:imgProps>
              </a:ext>
            </a:extLst>
          </a:blip>
          <a:stretch>
            <a:fillRect/>
          </a:stretch>
        </p:blipFill>
        <p:spPr>
          <a:xfrm>
            <a:off x="457200" y="2590800"/>
            <a:ext cx="1653352" cy="1447800"/>
          </a:xfrm>
          <a:prstGeom prst="rect">
            <a:avLst/>
          </a:prstGeom>
        </p:spPr>
      </p:pic>
      <p:pic>
        <p:nvPicPr>
          <p:cNvPr id="75" name="Picture 74"/>
          <p:cNvPicPr>
            <a:picLocks noChangeAspect="1"/>
          </p:cNvPicPr>
          <p:nvPr/>
        </p:nvPicPr>
        <p:blipFill>
          <a:blip r:embed="rId3">
            <a:extLst>
              <a:ext uri="{BEBA8EAE-BF5A-486C-A8C5-ECC9F3942E4B}">
                <a14:imgProps xmlns:a14="http://schemas.microsoft.com/office/drawing/2010/main">
                  <a14:imgLayer r:embed="rId5">
                    <a14:imgEffect>
                      <a14:backgroundRemoval t="12346" b="89969" l="13243" r="90000"/>
                    </a14:imgEffect>
                  </a14:imgLayer>
                </a14:imgProps>
              </a:ext>
            </a:extLst>
          </a:blip>
          <a:stretch>
            <a:fillRect/>
          </a:stretch>
        </p:blipFill>
        <p:spPr>
          <a:xfrm>
            <a:off x="457200" y="4648200"/>
            <a:ext cx="1653352" cy="1447800"/>
          </a:xfrm>
          <a:prstGeom prst="rect">
            <a:avLst/>
          </a:prstGeom>
        </p:spPr>
      </p:pic>
      <p:pic>
        <p:nvPicPr>
          <p:cNvPr id="76" name="Picture 75"/>
          <p:cNvPicPr>
            <a:picLocks noChangeAspect="1"/>
          </p:cNvPicPr>
          <p:nvPr/>
        </p:nvPicPr>
        <p:blipFill>
          <a:blip r:embed="rId3">
            <a:extLst>
              <a:ext uri="{BEBA8EAE-BF5A-486C-A8C5-ECC9F3942E4B}">
                <a14:imgProps xmlns:a14="http://schemas.microsoft.com/office/drawing/2010/main">
                  <a14:imgLayer r:embed="rId6">
                    <a14:imgEffect>
                      <a14:backgroundRemoval t="12346" b="89969" l="13243" r="90000"/>
                    </a14:imgEffect>
                  </a14:imgLayer>
                </a14:imgProps>
              </a:ext>
            </a:extLst>
          </a:blip>
          <a:stretch>
            <a:fillRect/>
          </a:stretch>
        </p:blipFill>
        <p:spPr>
          <a:xfrm>
            <a:off x="4038600" y="1066800"/>
            <a:ext cx="1653352" cy="1447800"/>
          </a:xfrm>
          <a:prstGeom prst="rect">
            <a:avLst/>
          </a:prstGeom>
        </p:spPr>
      </p:pic>
      <p:pic>
        <p:nvPicPr>
          <p:cNvPr id="77" name="Picture 76"/>
          <p:cNvPicPr>
            <a:picLocks noChangeAspect="1"/>
          </p:cNvPicPr>
          <p:nvPr/>
        </p:nvPicPr>
        <p:blipFill>
          <a:blip r:embed="rId3">
            <a:extLst>
              <a:ext uri="{BEBA8EAE-BF5A-486C-A8C5-ECC9F3942E4B}">
                <a14:imgProps xmlns:a14="http://schemas.microsoft.com/office/drawing/2010/main">
                  <a14:imgLayer r:embed="rId7">
                    <a14:imgEffect>
                      <a14:backgroundRemoval t="12346" b="89969" l="13243" r="90000"/>
                    </a14:imgEffect>
                  </a14:imgLayer>
                </a14:imgProps>
              </a:ext>
            </a:extLst>
          </a:blip>
          <a:stretch>
            <a:fillRect/>
          </a:stretch>
        </p:blipFill>
        <p:spPr>
          <a:xfrm>
            <a:off x="6781800" y="1524000"/>
            <a:ext cx="1653352" cy="1447800"/>
          </a:xfrm>
          <a:prstGeom prst="rect">
            <a:avLst/>
          </a:prstGeom>
        </p:spPr>
      </p:pic>
      <p:pic>
        <p:nvPicPr>
          <p:cNvPr id="78" name="Picture 77"/>
          <p:cNvPicPr>
            <a:picLocks noChangeAspect="1"/>
          </p:cNvPicPr>
          <p:nvPr/>
        </p:nvPicPr>
        <p:blipFill>
          <a:blip r:embed="rId3">
            <a:extLst>
              <a:ext uri="{BEBA8EAE-BF5A-486C-A8C5-ECC9F3942E4B}">
                <a14:imgProps xmlns:a14="http://schemas.microsoft.com/office/drawing/2010/main">
                  <a14:imgLayer r:embed="rId8">
                    <a14:imgEffect>
                      <a14:backgroundRemoval t="12346" b="89969" l="13243" r="90000"/>
                    </a14:imgEffect>
                  </a14:imgLayer>
                </a14:imgProps>
              </a:ext>
            </a:extLst>
          </a:blip>
          <a:stretch>
            <a:fillRect/>
          </a:stretch>
        </p:blipFill>
        <p:spPr>
          <a:xfrm>
            <a:off x="6781800" y="3048000"/>
            <a:ext cx="1653352" cy="1447800"/>
          </a:xfrm>
          <a:prstGeom prst="rect">
            <a:avLst/>
          </a:prstGeom>
        </p:spPr>
      </p:pic>
      <p:pic>
        <p:nvPicPr>
          <p:cNvPr id="79" name="Picture 78"/>
          <p:cNvPicPr>
            <a:picLocks noChangeAspect="1"/>
          </p:cNvPicPr>
          <p:nvPr/>
        </p:nvPicPr>
        <p:blipFill>
          <a:blip r:embed="rId3">
            <a:extLst>
              <a:ext uri="{BEBA8EAE-BF5A-486C-A8C5-ECC9F3942E4B}">
                <a14:imgProps xmlns:a14="http://schemas.microsoft.com/office/drawing/2010/main">
                  <a14:imgLayer r:embed="rId9">
                    <a14:imgEffect>
                      <a14:backgroundRemoval t="12346" b="89969" l="13243" r="90000"/>
                    </a14:imgEffect>
                  </a14:imgLayer>
                </a14:imgProps>
              </a:ext>
            </a:extLst>
          </a:blip>
          <a:stretch>
            <a:fillRect/>
          </a:stretch>
        </p:blipFill>
        <p:spPr>
          <a:xfrm>
            <a:off x="6705600" y="4495800"/>
            <a:ext cx="1653352" cy="1447800"/>
          </a:xfrm>
          <a:prstGeom prst="rect">
            <a:avLst/>
          </a:prstGeom>
        </p:spPr>
      </p:pic>
      <p:sp>
        <p:nvSpPr>
          <p:cNvPr id="83" name="TextBox 82"/>
          <p:cNvSpPr txBox="1"/>
          <p:nvPr/>
        </p:nvSpPr>
        <p:spPr>
          <a:xfrm>
            <a:off x="3405506" y="3299023"/>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Past use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4" name="TextBox 83"/>
          <p:cNvSpPr txBox="1"/>
          <p:nvPr/>
        </p:nvSpPr>
        <p:spPr>
          <a:xfrm>
            <a:off x="3429000" y="37338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Current</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5" name="TextBox 84"/>
          <p:cNvSpPr txBox="1"/>
          <p:nvPr/>
        </p:nvSpPr>
        <p:spPr>
          <a:xfrm>
            <a:off x="3429000" y="41910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Never use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6" name="TextBox 85"/>
          <p:cNvSpPr txBox="1"/>
          <p:nvPr/>
        </p:nvSpPr>
        <p:spPr>
          <a:xfrm>
            <a:off x="3429000" y="46482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Regex Exclude</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7" name="TextBox 86"/>
          <p:cNvSpPr txBox="1"/>
          <p:nvPr/>
        </p:nvSpPr>
        <p:spPr>
          <a:xfrm>
            <a:off x="3429000" y="5410200"/>
            <a:ext cx="2103120" cy="369332"/>
          </a:xfrm>
          <a:prstGeom prst="rect">
            <a:avLst/>
          </a:prstGeom>
          <a:solidFill>
            <a:sysClr val="window" lastClr="FFFFFF"/>
          </a:solidFill>
          <a:ln w="25400" cap="flat" cmpd="sng" algn="ctr">
            <a:solidFill>
              <a:srgbClr val="F79646"/>
            </a:solidFill>
            <a:prstDash val="solid"/>
          </a:ln>
          <a:effectLst/>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Logic</a:t>
            </a: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88" name="Straight Arrow Connector 87"/>
          <p:cNvCxnSpPr>
            <a:endCxn id="87" idx="0"/>
          </p:cNvCxnSpPr>
          <p:nvPr/>
        </p:nvCxnSpPr>
        <p:spPr>
          <a:xfrm>
            <a:off x="4480560" y="5052264"/>
            <a:ext cx="0" cy="357936"/>
          </a:xfrm>
          <a:prstGeom prst="straightConnector1">
            <a:avLst/>
          </a:prstGeom>
          <a:noFill/>
          <a:ln w="57150" cap="flat" cmpd="sng" algn="ctr">
            <a:solidFill>
              <a:srgbClr val="EEECE1">
                <a:lumMod val="25000"/>
              </a:srgbClr>
            </a:solidFill>
            <a:prstDash val="solid"/>
            <a:tailEnd type="arrow"/>
          </a:ln>
          <a:effectLst>
            <a:outerShdw blurRad="40000" dist="20000" dir="5400000" rotWithShape="0">
              <a:srgbClr val="000000">
                <a:alpha val="38000"/>
              </a:srgbClr>
            </a:outerShdw>
          </a:effectLst>
        </p:spPr>
      </p:cxnSp>
      <p:grpSp>
        <p:nvGrpSpPr>
          <p:cNvPr id="68" name="Group 67"/>
          <p:cNvGrpSpPr/>
          <p:nvPr/>
        </p:nvGrpSpPr>
        <p:grpSpPr>
          <a:xfrm>
            <a:off x="2133600" y="2209800"/>
            <a:ext cx="5943600" cy="3962400"/>
            <a:chOff x="2209800" y="2286000"/>
            <a:chExt cx="5943600" cy="3962400"/>
          </a:xfrm>
        </p:grpSpPr>
        <p:sp>
          <p:nvSpPr>
            <p:cNvPr id="69" name="Rectangle 68"/>
            <p:cNvSpPr/>
            <p:nvPr/>
          </p:nvSpPr>
          <p:spPr>
            <a:xfrm>
              <a:off x="2209800" y="2286000"/>
              <a:ext cx="5943600" cy="39624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Rectangle 69"/>
            <p:cNvSpPr/>
            <p:nvPr/>
          </p:nvSpPr>
          <p:spPr>
            <a:xfrm>
              <a:off x="2286000" y="3505200"/>
              <a:ext cx="5867400" cy="1143000"/>
            </a:xfrm>
            <a:prstGeom prst="rect">
              <a:avLst/>
            </a:prstGeom>
            <a:gradFill>
              <a:gsLst>
                <a:gs pos="0">
                  <a:schemeClr val="bg1"/>
                </a:gs>
                <a:gs pos="100000">
                  <a:schemeClr val="tx1">
                    <a:lumMod val="95000"/>
                    <a:lumOff val="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2514600" y="3124200"/>
              <a:ext cx="789098" cy="461665"/>
            </a:xfrm>
            <a:prstGeom prst="rect">
              <a:avLst/>
            </a:prstGeom>
            <a:noFill/>
          </p:spPr>
          <p:txBody>
            <a:bodyPr wrap="none" rtlCol="0">
              <a:spAutoFit/>
            </a:bodyPr>
            <a:lstStyle/>
            <a:p>
              <a:r>
                <a:rPr lang="en-US" dirty="0" smtClean="0"/>
                <a:t>SQL</a:t>
              </a:r>
              <a:endParaRPr lang="en-US" dirty="0"/>
            </a:p>
          </p:txBody>
        </p:sp>
        <p:sp>
          <p:nvSpPr>
            <p:cNvPr id="80" name="TextBox 79"/>
            <p:cNvSpPr txBox="1"/>
            <p:nvPr/>
          </p:nvSpPr>
          <p:spPr>
            <a:xfrm>
              <a:off x="3200400" y="4648200"/>
              <a:ext cx="1617500" cy="830997"/>
            </a:xfrm>
            <a:prstGeom prst="rect">
              <a:avLst/>
            </a:prstGeom>
            <a:noFill/>
          </p:spPr>
          <p:txBody>
            <a:bodyPr wrap="none" rtlCol="0">
              <a:spAutoFit/>
            </a:bodyPr>
            <a:lstStyle/>
            <a:p>
              <a:r>
                <a:rPr lang="en-US" dirty="0" smtClean="0"/>
                <a:t>Patterns </a:t>
              </a:r>
            </a:p>
            <a:p>
              <a:r>
                <a:rPr lang="en-US" dirty="0" smtClean="0"/>
                <a:t>and Rules</a:t>
              </a:r>
              <a:endParaRPr lang="en-US" dirty="0"/>
            </a:p>
          </p:txBody>
        </p:sp>
        <p:sp>
          <p:nvSpPr>
            <p:cNvPr id="81" name="TextBox 80"/>
            <p:cNvSpPr txBox="1"/>
            <p:nvPr/>
          </p:nvSpPr>
          <p:spPr>
            <a:xfrm>
              <a:off x="4800600" y="2754868"/>
              <a:ext cx="1365278" cy="830997"/>
            </a:xfrm>
            <a:prstGeom prst="rect">
              <a:avLst/>
            </a:prstGeom>
            <a:noFill/>
          </p:spPr>
          <p:txBody>
            <a:bodyPr wrap="none" rtlCol="0">
              <a:spAutoFit/>
            </a:bodyPr>
            <a:lstStyle/>
            <a:p>
              <a:r>
                <a:rPr lang="en-US" dirty="0" smtClean="0"/>
                <a:t>Concept</a:t>
              </a:r>
            </a:p>
            <a:p>
              <a:r>
                <a:rPr lang="en-US" dirty="0" smtClean="0"/>
                <a:t>Mapping</a:t>
              </a:r>
              <a:endParaRPr lang="en-US" dirty="0"/>
            </a:p>
          </p:txBody>
        </p:sp>
        <p:sp>
          <p:nvSpPr>
            <p:cNvPr id="82" name="TextBox 81"/>
            <p:cNvSpPr txBox="1"/>
            <p:nvPr/>
          </p:nvSpPr>
          <p:spPr>
            <a:xfrm>
              <a:off x="5943600" y="4648200"/>
              <a:ext cx="2186566" cy="830997"/>
            </a:xfrm>
            <a:prstGeom prst="rect">
              <a:avLst/>
            </a:prstGeom>
            <a:noFill/>
          </p:spPr>
          <p:txBody>
            <a:bodyPr wrap="none" rtlCol="0">
              <a:spAutoFit/>
            </a:bodyPr>
            <a:lstStyle/>
            <a:p>
              <a:r>
                <a:rPr lang="en-US" dirty="0" smtClean="0"/>
                <a:t>Contextual</a:t>
              </a:r>
              <a:br>
                <a:rPr lang="en-US" dirty="0" smtClean="0"/>
              </a:br>
              <a:r>
                <a:rPr lang="en-US" dirty="0" smtClean="0"/>
                <a:t>Understanding</a:t>
              </a:r>
              <a:endParaRPr lang="en-US" dirty="0"/>
            </a:p>
          </p:txBody>
        </p:sp>
      </p:grpSp>
    </p:spTree>
    <p:extLst>
      <p:ext uri="{BB962C8B-B14F-4D97-AF65-F5344CB8AC3E}">
        <p14:creationId xmlns:p14="http://schemas.microsoft.com/office/powerpoint/2010/main" val="285892343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lgn="ctr">
              <a:buNone/>
            </a:pPr>
            <a:r>
              <a:rPr lang="en-US" dirty="0" smtClean="0"/>
              <a:t>Questions?</a:t>
            </a:r>
          </a:p>
          <a:p>
            <a:pPr marL="0" indent="0" algn="ctr">
              <a:buNone/>
            </a:pPr>
            <a:endParaRPr lang="en-US" dirty="0" smtClean="0"/>
          </a:p>
          <a:p>
            <a:pPr marL="0" indent="0" algn="ctr">
              <a:buNone/>
            </a:pPr>
            <a:r>
              <a:rPr lang="en-US" dirty="0" smtClean="0"/>
              <a:t>Olga Patterson</a:t>
            </a:r>
          </a:p>
          <a:p>
            <a:pPr marL="0" indent="0" algn="ctr">
              <a:buNone/>
            </a:pPr>
            <a:r>
              <a:rPr lang="en-US" dirty="0" smtClean="0">
                <a:hlinkClick r:id="rId2"/>
              </a:rPr>
              <a:t>olga.patterson@utah.edu</a:t>
            </a:r>
            <a:endParaRPr lang="en-US" dirty="0" smtClean="0"/>
          </a:p>
          <a:p>
            <a:pPr marL="0" indent="0" algn="ctr">
              <a:buNone/>
            </a:pPr>
            <a:endParaRPr lang="en-US" dirty="0" smtClean="0"/>
          </a:p>
          <a:p>
            <a:pPr marL="0" indent="0" algn="ctr">
              <a:buNone/>
            </a:pPr>
            <a:r>
              <a:rPr lang="en-US" dirty="0" smtClean="0"/>
              <a:t>Tom </a:t>
            </a:r>
            <a:r>
              <a:rPr lang="en-US" dirty="0" err="1" smtClean="0"/>
              <a:t>Ginter</a:t>
            </a:r>
            <a:endParaRPr lang="en-US" dirty="0" smtClean="0"/>
          </a:p>
          <a:p>
            <a:pPr marL="0" indent="0" algn="ctr">
              <a:buNone/>
            </a:pPr>
            <a:r>
              <a:rPr lang="en-US" dirty="0" smtClean="0">
                <a:hlinkClick r:id="rId3"/>
              </a:rPr>
              <a:t>thomas.ginter@utah.edu</a:t>
            </a:r>
            <a:endParaRPr lang="en-US" dirty="0" smtClean="0"/>
          </a:p>
          <a:p>
            <a:pPr marL="0" indent="0" algn="ctr">
              <a:buNone/>
            </a:pPr>
            <a:endParaRPr lang="en-US" dirty="0" smtClean="0"/>
          </a:p>
          <a:p>
            <a:pPr marL="0" indent="0" algn="ctr">
              <a:buNone/>
            </a:pPr>
            <a:r>
              <a:rPr lang="en-US" dirty="0" smtClean="0"/>
              <a:t>Scott </a:t>
            </a:r>
            <a:r>
              <a:rPr lang="en-US" dirty="0" err="1" smtClean="0"/>
              <a:t>DuVall</a:t>
            </a:r>
            <a:endParaRPr lang="en-US" dirty="0" smtClean="0"/>
          </a:p>
          <a:p>
            <a:pPr marL="0" indent="0" algn="ctr">
              <a:buNone/>
            </a:pPr>
            <a:r>
              <a:rPr lang="en-US" dirty="0" smtClean="0">
                <a:hlinkClick r:id="rId4"/>
              </a:rPr>
              <a:t>scott.duvall@utah.edu</a:t>
            </a:r>
            <a:r>
              <a:rPr lang="en-US" dirty="0" smtClean="0"/>
              <a:t> </a:t>
            </a:r>
            <a:endParaRPr lang="en-US" dirty="0"/>
          </a:p>
        </p:txBody>
      </p:sp>
      <p:sp>
        <p:nvSpPr>
          <p:cNvPr id="5" name="Slide Number Placeholder 4"/>
          <p:cNvSpPr>
            <a:spLocks noGrp="1"/>
          </p:cNvSpPr>
          <p:nvPr>
            <p:ph type="sldNum" sz="quarter" idx="12"/>
          </p:nvPr>
        </p:nvSpPr>
        <p:spPr/>
        <p:txBody>
          <a:bodyPr/>
          <a:lstStyle/>
          <a:p>
            <a:fld id="{0C51A5A3-E10C-4341-BA90-22F05299F932}" type="slidenum">
              <a:rPr lang="en-US" smtClean="0"/>
              <a:pPr/>
              <a:t>48</a:t>
            </a:fld>
            <a:endParaRPr lang="en-US"/>
          </a:p>
        </p:txBody>
      </p:sp>
      <p:sp>
        <p:nvSpPr>
          <p:cNvPr id="4" name="Date Placeholder 3"/>
          <p:cNvSpPr>
            <a:spLocks noGrp="1"/>
          </p:cNvSpPr>
          <p:nvPr>
            <p:ph type="dt" sz="half" idx="10"/>
          </p:nvPr>
        </p:nvSpPr>
        <p:spPr/>
        <p:txBody>
          <a:bodyPr/>
          <a:lstStyle/>
          <a:p>
            <a:r>
              <a:rPr lang="en-US" smtClean="0"/>
              <a:t>08/20/2015</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Who are you?</a:t>
            </a:r>
            <a:endParaRPr lang="en-US" dirty="0"/>
          </a:p>
        </p:txBody>
      </p:sp>
      <p:sp>
        <p:nvSpPr>
          <p:cNvPr id="3" name="Content Placeholder 2"/>
          <p:cNvSpPr>
            <a:spLocks noGrp="1"/>
          </p:cNvSpPr>
          <p:nvPr>
            <p:ph idx="1"/>
          </p:nvPr>
        </p:nvSpPr>
        <p:spPr/>
        <p:txBody>
          <a:bodyPr/>
          <a:lstStyle/>
          <a:p>
            <a:r>
              <a:rPr lang="en-US" smtClean="0"/>
              <a:t>Familiar with object oriented programming</a:t>
            </a:r>
          </a:p>
          <a:p>
            <a:endParaRPr lang="en-US" smtClean="0"/>
          </a:p>
          <a:p>
            <a:r>
              <a:rPr lang="en-US" smtClean="0"/>
              <a:t>Familiar with basics of NLP</a:t>
            </a:r>
          </a:p>
          <a:p>
            <a:endParaRPr lang="en-US" smtClean="0"/>
          </a:p>
          <a:p>
            <a:r>
              <a:rPr lang="en-US" smtClean="0"/>
              <a:t>Want to use NLP on clinical text</a:t>
            </a:r>
          </a:p>
          <a:p>
            <a:endParaRPr lang="en-US" smtClean="0"/>
          </a:p>
          <a:p>
            <a:r>
              <a:rPr lang="en-US" smtClean="0"/>
              <a:t>Live with resource constraints</a:t>
            </a:r>
            <a:endParaRPr lang="en-US" dirty="0" smtClean="0"/>
          </a:p>
        </p:txBody>
      </p:sp>
      <p:sp>
        <p:nvSpPr>
          <p:cNvPr id="5" name="Slide Number Placeholder 4"/>
          <p:cNvSpPr>
            <a:spLocks noGrp="1"/>
          </p:cNvSpPr>
          <p:nvPr>
            <p:ph type="sldNum" sz="quarter" idx="12"/>
          </p:nvPr>
        </p:nvSpPr>
        <p:spPr/>
        <p:txBody>
          <a:bodyPr/>
          <a:lstStyle/>
          <a:p>
            <a:fld id="{0C51A5A3-E10C-4341-BA90-22F05299F932}" type="slidenum">
              <a:rPr lang="en-US" smtClean="0"/>
              <a:pPr/>
              <a:t>5</a:t>
            </a:fld>
            <a:endParaRPr lang="en-US"/>
          </a:p>
        </p:txBody>
      </p:sp>
      <p:sp>
        <p:nvSpPr>
          <p:cNvPr id="4" name="Date Placeholder 3"/>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346268255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Who are we?</a:t>
            </a:r>
            <a:endParaRPr lang="en-US" dirty="0"/>
          </a:p>
        </p:txBody>
      </p:sp>
      <p:sp>
        <p:nvSpPr>
          <p:cNvPr id="3" name="Content Placeholder 2"/>
          <p:cNvSpPr>
            <a:spLocks noGrp="1"/>
          </p:cNvSpPr>
          <p:nvPr>
            <p:ph idx="1"/>
          </p:nvPr>
        </p:nvSpPr>
        <p:spPr/>
        <p:txBody>
          <a:bodyPr/>
          <a:lstStyle/>
          <a:p>
            <a:r>
              <a:rPr lang="en-US" smtClean="0"/>
              <a:t>Think the best way to learn is to do</a:t>
            </a:r>
          </a:p>
          <a:p>
            <a:endParaRPr lang="en-US" smtClean="0"/>
          </a:p>
          <a:p>
            <a:r>
              <a:rPr lang="en-US" smtClean="0"/>
              <a:t>Love wading through data</a:t>
            </a:r>
          </a:p>
          <a:p>
            <a:endParaRPr lang="en-US" smtClean="0"/>
          </a:p>
          <a:p>
            <a:r>
              <a:rPr lang="en-US" smtClean="0"/>
              <a:t>Want to use NLP to enhance research</a:t>
            </a:r>
          </a:p>
          <a:p>
            <a:endParaRPr lang="en-US" smtClean="0"/>
          </a:p>
          <a:p>
            <a:r>
              <a:rPr lang="en-US" smtClean="0"/>
              <a:t>Live with resource constraints</a:t>
            </a:r>
            <a:endParaRPr lang="en-US" dirty="0"/>
          </a:p>
        </p:txBody>
      </p:sp>
      <p:sp>
        <p:nvSpPr>
          <p:cNvPr id="5" name="Slide Number Placeholder 4"/>
          <p:cNvSpPr>
            <a:spLocks noGrp="1"/>
          </p:cNvSpPr>
          <p:nvPr>
            <p:ph type="sldNum" sz="quarter" idx="12"/>
          </p:nvPr>
        </p:nvSpPr>
        <p:spPr/>
        <p:txBody>
          <a:bodyPr/>
          <a:lstStyle/>
          <a:p>
            <a:fld id="{0C51A5A3-E10C-4341-BA90-22F05299F932}" type="slidenum">
              <a:rPr lang="en-US" smtClean="0"/>
              <a:pPr/>
              <a:t>6</a:t>
            </a:fld>
            <a:endParaRPr lang="en-US"/>
          </a:p>
        </p:txBody>
      </p:sp>
      <p:sp>
        <p:nvSpPr>
          <p:cNvPr id="4" name="Date Placeholder 3"/>
          <p:cNvSpPr>
            <a:spLocks noGrp="1"/>
          </p:cNvSpPr>
          <p:nvPr>
            <p:ph type="dt" sz="half" idx="10"/>
          </p:nvPr>
        </p:nvSpPr>
        <p:spPr/>
        <p:txBody>
          <a:bodyPr/>
          <a:lstStyle/>
          <a:p>
            <a:r>
              <a:rPr lang="en-US" smtClean="0"/>
              <a:t>08/20/2015</a:t>
            </a:r>
            <a:endParaRPr lang="en-US" dirty="0"/>
          </a:p>
        </p:txBody>
      </p:sp>
    </p:spTree>
    <p:extLst>
      <p:ext uri="{BB962C8B-B14F-4D97-AF65-F5344CB8AC3E}">
        <p14:creationId xmlns:p14="http://schemas.microsoft.com/office/powerpoint/2010/main" val="926380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Dept. of Veterans Affairs</a:t>
            </a:r>
            <a:endParaRPr lang="en-US" dirty="0"/>
          </a:p>
        </p:txBody>
      </p:sp>
      <p:sp>
        <p:nvSpPr>
          <p:cNvPr id="3" name="Content Placeholder 2"/>
          <p:cNvSpPr>
            <a:spLocks noGrp="1"/>
          </p:cNvSpPr>
          <p:nvPr>
            <p:ph idx="1"/>
          </p:nvPr>
        </p:nvSpPr>
        <p:spPr/>
        <p:txBody>
          <a:bodyPr/>
          <a:lstStyle/>
          <a:p>
            <a:r>
              <a:rPr lang="en-US" dirty="0" smtClean="0"/>
              <a:t>The VA has 21 million patients with years of follow-up.</a:t>
            </a:r>
          </a:p>
          <a:p>
            <a:endParaRPr lang="en-US" dirty="0" smtClean="0"/>
          </a:p>
          <a:p>
            <a:r>
              <a:rPr lang="en-US" dirty="0" smtClean="0"/>
              <a:t>Over 2,700,000,000 notes with 1 million notes added each day.</a:t>
            </a:r>
          </a:p>
          <a:p>
            <a:endParaRPr lang="en-US" dirty="0" smtClean="0"/>
          </a:p>
          <a:p>
            <a:r>
              <a:rPr lang="en-US" dirty="0" smtClean="0"/>
              <a:t>Billions of records in structured data.</a:t>
            </a:r>
          </a:p>
        </p:txBody>
      </p:sp>
      <p:sp>
        <p:nvSpPr>
          <p:cNvPr id="7" name="Slide Number Placeholder 6"/>
          <p:cNvSpPr>
            <a:spLocks noGrp="1"/>
          </p:cNvSpPr>
          <p:nvPr>
            <p:ph type="sldNum" sz="quarter" idx="12"/>
          </p:nvPr>
        </p:nvSpPr>
        <p:spPr/>
        <p:txBody>
          <a:bodyPr/>
          <a:lstStyle/>
          <a:p>
            <a:fld id="{A1853903-4063-E24E-B3CD-AFA4C2CD3AB5}" type="slidenum">
              <a:rPr lang="en-US" smtClean="0"/>
              <a:pPr/>
              <a:t>7</a:t>
            </a:fld>
            <a:endParaRPr lang="en-US" dirty="0"/>
          </a:p>
        </p:txBody>
      </p:sp>
      <p:sp>
        <p:nvSpPr>
          <p:cNvPr id="14" name="Date Placeholder 13"/>
          <p:cNvSpPr>
            <a:spLocks noGrp="1"/>
          </p:cNvSpPr>
          <p:nvPr>
            <p:ph type="dt" sz="half" idx="10"/>
          </p:nvPr>
        </p:nvSpPr>
        <p:spPr/>
        <p:txBody>
          <a:bodyPr/>
          <a:lstStyle/>
          <a:p>
            <a:r>
              <a:rPr lang="en-US" smtClean="0"/>
              <a:t>08/20/2015</a:t>
            </a:r>
            <a:endParaRPr lang="en-US" dirty="0"/>
          </a:p>
        </p:txBody>
      </p:sp>
      <p:grpSp>
        <p:nvGrpSpPr>
          <p:cNvPr id="6" name="Group 5"/>
          <p:cNvGrpSpPr/>
          <p:nvPr/>
        </p:nvGrpSpPr>
        <p:grpSpPr>
          <a:xfrm>
            <a:off x="4876800" y="4694237"/>
            <a:ext cx="3822672" cy="2163763"/>
            <a:chOff x="304800" y="1295400"/>
            <a:chExt cx="8534400" cy="4830763"/>
          </a:xfrm>
        </p:grpSpPr>
        <p:sp>
          <p:nvSpPr>
            <p:cNvPr id="4" name="Rectangle 3"/>
            <p:cNvSpPr>
              <a:spLocks noChangeArrowheads="1"/>
            </p:cNvSpPr>
            <p:nvPr/>
          </p:nvSpPr>
          <p:spPr bwMode="auto">
            <a:xfrm>
              <a:off x="304800" y="2819400"/>
              <a:ext cx="8534400" cy="1752600"/>
            </a:xfrm>
            <a:prstGeom prst="rect">
              <a:avLst/>
            </a:prstGeom>
            <a:solidFill>
              <a:schemeClr val="bg1"/>
            </a:solidFill>
            <a:ln w="9525">
              <a:solidFill>
                <a:schemeClr val="tx1"/>
              </a:solid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cs typeface="+mn-cs"/>
              </a:endParaRPr>
            </a:p>
          </p:txBody>
        </p:sp>
        <p:pic>
          <p:nvPicPr>
            <p:cNvPr id="5" name="Content Placeholder 5" descr="va_logo.jpg"/>
            <p:cNvPicPr>
              <a:picLocks noChangeAspect="1"/>
            </p:cNvPicPr>
            <p:nvPr/>
          </p:nvPicPr>
          <p:blipFill>
            <a:blip r:embed="rId3">
              <a:extLst>
                <a:ext uri="{28A0092B-C50C-407E-A947-70E740481C1C}">
                  <a14:useLocalDpi xmlns:a14="http://schemas.microsoft.com/office/drawing/2010/main" val="0"/>
                </a:ext>
              </a:extLst>
            </a:blip>
            <a:srcRect t="-123892" b="-123892"/>
            <a:stretch>
              <a:fillRect/>
            </a:stretch>
          </p:blipFill>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grpSp>
    </p:spTree>
    <p:extLst>
      <p:ext uri="{BB962C8B-B14F-4D97-AF65-F5344CB8AC3E}">
        <p14:creationId xmlns:p14="http://schemas.microsoft.com/office/powerpoint/2010/main" val="20102798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7-09 at 2.36.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53711"/>
          </a:xfrm>
          <a:prstGeom prst="rect">
            <a:avLst/>
          </a:prstGeom>
        </p:spPr>
      </p:pic>
      <p:sp>
        <p:nvSpPr>
          <p:cNvPr id="2" name="Slide Number Placeholder 1"/>
          <p:cNvSpPr>
            <a:spLocks noGrp="1"/>
          </p:cNvSpPr>
          <p:nvPr>
            <p:ph type="sldNum" sz="quarter" idx="12"/>
          </p:nvPr>
        </p:nvSpPr>
        <p:spPr/>
        <p:txBody>
          <a:bodyPr/>
          <a:lstStyle/>
          <a:p>
            <a:fld id="{3D5FB3BC-61B5-8348-A89B-049F1B904DBB}" type="slidenum">
              <a:rPr lang="en-US" smtClean="0"/>
              <a:pPr/>
              <a:t>8</a:t>
            </a:fld>
            <a:endParaRPr lang="en-US" dirty="0"/>
          </a:p>
        </p:txBody>
      </p:sp>
      <p:sp>
        <p:nvSpPr>
          <p:cNvPr id="3" name="Date Placeholder 2"/>
          <p:cNvSpPr>
            <a:spLocks noGrp="1"/>
          </p:cNvSpPr>
          <p:nvPr>
            <p:ph type="dt" sz="half" idx="10"/>
          </p:nvPr>
        </p:nvSpPr>
        <p:spPr/>
        <p:txBody>
          <a:bodyPr/>
          <a:lstStyle/>
          <a:p>
            <a:r>
              <a:rPr lang="en-US" smtClean="0"/>
              <a:t>08/20/2015</a:t>
            </a:r>
            <a:endParaRPr lang="en-US"/>
          </a:p>
        </p:txBody>
      </p:sp>
    </p:spTree>
    <p:extLst>
      <p:ext uri="{BB962C8B-B14F-4D97-AF65-F5344CB8AC3E}">
        <p14:creationId xmlns:p14="http://schemas.microsoft.com/office/powerpoint/2010/main" val="317035587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3938" y="1219200"/>
            <a:ext cx="8056662" cy="5474842"/>
          </a:xfrm>
          <a:prstGeom prst="rect">
            <a:avLst/>
          </a:prstGeom>
        </p:spPr>
      </p:pic>
      <p:sp>
        <p:nvSpPr>
          <p:cNvPr id="5" name="Title 4"/>
          <p:cNvSpPr>
            <a:spLocks noGrp="1"/>
          </p:cNvSpPr>
          <p:nvPr>
            <p:ph type="title"/>
          </p:nvPr>
        </p:nvSpPr>
        <p:spPr/>
        <p:txBody>
          <a:bodyPr>
            <a:normAutofit/>
          </a:bodyPr>
          <a:lstStyle/>
          <a:p>
            <a:r>
              <a:rPr lang="en-US" sz="3200" dirty="0">
                <a:latin typeface="Calibri" charset="0"/>
              </a:rPr>
              <a:t>VA Informatics and Computing </a:t>
            </a:r>
            <a:r>
              <a:rPr lang="en-US" sz="3200" dirty="0" smtClean="0">
                <a:latin typeface="Calibri" charset="0"/>
              </a:rPr>
              <a:t>Infrastructure</a:t>
            </a:r>
            <a:endParaRPr lang="en-US" sz="3200" dirty="0"/>
          </a:p>
        </p:txBody>
      </p:sp>
      <p:sp>
        <p:nvSpPr>
          <p:cNvPr id="10" name="Slide Number Placeholder 9"/>
          <p:cNvSpPr>
            <a:spLocks noGrp="1"/>
          </p:cNvSpPr>
          <p:nvPr>
            <p:ph type="sldNum" sz="quarter" idx="12"/>
          </p:nvPr>
        </p:nvSpPr>
        <p:spPr/>
        <p:txBody>
          <a:bodyPr/>
          <a:lstStyle/>
          <a:p>
            <a:fld id="{0C51A5A3-E10C-4341-BA90-22F05299F932}" type="slidenum">
              <a:rPr lang="en-US" smtClean="0"/>
              <a:pPr/>
              <a:t>9</a:t>
            </a:fld>
            <a:endParaRPr lang="en-US"/>
          </a:p>
        </p:txBody>
      </p:sp>
      <p:sp>
        <p:nvSpPr>
          <p:cNvPr id="9" name="Date Placeholder 8"/>
          <p:cNvSpPr>
            <a:spLocks noGrp="1"/>
          </p:cNvSpPr>
          <p:nvPr>
            <p:ph type="dt" sz="half" idx="10"/>
          </p:nvPr>
        </p:nvSpPr>
        <p:spPr/>
        <p:txBody>
          <a:bodyPr/>
          <a:lstStyle/>
          <a:p>
            <a:r>
              <a:rPr lang="en-US" smtClean="0"/>
              <a:t>08/20/2015</a:t>
            </a:r>
            <a:endParaRPr lang="en-US" dirty="0"/>
          </a:p>
        </p:txBody>
      </p:sp>
    </p:spTree>
    <p:extLst>
      <p:ext uri="{BB962C8B-B14F-4D97-AF65-F5344CB8AC3E}">
        <p14:creationId xmlns:p14="http://schemas.microsoft.com/office/powerpoint/2010/main" val="3560341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VA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57150" cmpd="sng">
          <a:tailEnd type="arrow"/>
        </a:ln>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4FCD17FE8BC24C9FCDC2F06B8B0B83" ma:contentTypeVersion="0" ma:contentTypeDescription="Create a new document." ma:contentTypeScope="" ma:versionID="8ef343fb8efe340d029ff66e7712c0fb">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15F081A-21B9-4F42-8462-63778E764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E6BC8798-47A0-4E22-8A1A-263A48BC1E02}">
  <ds:schemaRefs>
    <ds:schemaRef ds:uri="http://schemas.microsoft.com/sharepoint/v3/contenttype/forms"/>
  </ds:schemaRefs>
</ds:datastoreItem>
</file>

<file path=customXml/itemProps3.xml><?xml version="1.0" encoding="utf-8"?>
<ds:datastoreItem xmlns:ds="http://schemas.openxmlformats.org/officeDocument/2006/customXml" ds:itemID="{8A056CC8-E33C-42DA-8715-9D0779D0ECED}">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11062</TotalTime>
  <Words>4404</Words>
  <Application>Microsoft Macintosh PowerPoint</Application>
  <PresentationFormat>On-screen Show (4:3)</PresentationFormat>
  <Paragraphs>800</Paragraphs>
  <Slides>48</Slides>
  <Notes>41</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VA_Theme</vt:lpstr>
      <vt:lpstr>Large scale clinical text processing and process optimization</vt:lpstr>
      <vt:lpstr>Acknowledgements</vt:lpstr>
      <vt:lpstr>Outline</vt:lpstr>
      <vt:lpstr>Hands-on Portion</vt:lpstr>
      <vt:lpstr>Who are you?</vt:lpstr>
      <vt:lpstr>Who are we?</vt:lpstr>
      <vt:lpstr>Dept. of Veterans Affairs</vt:lpstr>
      <vt:lpstr>PowerPoint Presentation</vt:lpstr>
      <vt:lpstr>VA Informatics and Computing Infrastructure</vt:lpstr>
      <vt:lpstr>VINCI</vt:lpstr>
      <vt:lpstr>Research types</vt:lpstr>
      <vt:lpstr>Research types</vt:lpstr>
      <vt:lpstr>Scalability</vt:lpstr>
      <vt:lpstr>PowerPoint Presentation</vt:lpstr>
      <vt:lpstr>Task 1</vt:lpstr>
      <vt:lpstr>Example Regex</vt:lpstr>
      <vt:lpstr>Example Regex</vt:lpstr>
      <vt:lpstr>Example Regex</vt:lpstr>
      <vt:lpstr>Example Regex</vt:lpstr>
      <vt:lpstr>Example Regex</vt:lpstr>
      <vt:lpstr>Task 1: Alcohol Use pipeline</vt:lpstr>
      <vt:lpstr>Task 1</vt:lpstr>
      <vt:lpstr>Scalability of Development</vt:lpstr>
      <vt:lpstr>Apache UIMA-AS</vt:lpstr>
      <vt:lpstr>Leo</vt:lpstr>
      <vt:lpstr>Leo</vt:lpstr>
      <vt:lpstr>PowerPoint Presentation</vt:lpstr>
      <vt:lpstr>JAM</vt:lpstr>
      <vt:lpstr>Task 1</vt:lpstr>
      <vt:lpstr>PowerPoint Presentation</vt:lpstr>
      <vt:lpstr>Scalability</vt:lpstr>
      <vt:lpstr>Apache UIMA-AS</vt:lpstr>
      <vt:lpstr>Apache UIMA-AS</vt:lpstr>
      <vt:lpstr>Apache UIMA-AS</vt:lpstr>
      <vt:lpstr>Task 2: Pause pipeline</vt:lpstr>
      <vt:lpstr>Task 2: Pause pipeline</vt:lpstr>
      <vt:lpstr>Scalability of Processing</vt:lpstr>
      <vt:lpstr>Task 2: Pause pipeline</vt:lpstr>
      <vt:lpstr>Synchronous Scaling</vt:lpstr>
      <vt:lpstr>Scalability</vt:lpstr>
      <vt:lpstr>Scalability</vt:lpstr>
      <vt:lpstr>Asynchronous Scaling</vt:lpstr>
      <vt:lpstr>Task 2: Pause pipeline</vt:lpstr>
      <vt:lpstr>Distributed Synchronous Scaling</vt:lpstr>
      <vt:lpstr>Leo</vt:lpstr>
      <vt:lpstr>Leo</vt:lpstr>
      <vt:lpstr>Leo</vt:lpstr>
      <vt:lpstr>PowerPoint Presentation</vt:lpstr>
    </vt:vector>
  </TitlesOfParts>
  <Manager/>
  <Company>Veterans Health Administration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scale clinical text processing and process optimization</dc:title>
  <dc:subject/>
  <dc:creator/>
  <cp:keywords/>
  <dc:description/>
  <cp:lastModifiedBy>Olga Patterson</cp:lastModifiedBy>
  <cp:revision>342</cp:revision>
  <dcterms:created xsi:type="dcterms:W3CDTF">2009-12-15T04:42:51Z</dcterms:created>
  <dcterms:modified xsi:type="dcterms:W3CDTF">2015-08-19T20:59:03Z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0x010100234FCD17FE8BC24C9FCDC2F06B8B0B83</vt:lpwstr>
  </property>
</Properties>
</file>